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2" r:id="rId2"/>
    <p:sldId id="256" r:id="rId3"/>
    <p:sldId id="270" r:id="rId4"/>
    <p:sldId id="257" r:id="rId5"/>
    <p:sldId id="271" r:id="rId6"/>
    <p:sldId id="258" r:id="rId7"/>
    <p:sldId id="268" r:id="rId8"/>
    <p:sldId id="276" r:id="rId9"/>
    <p:sldId id="259" r:id="rId10"/>
    <p:sldId id="272" r:id="rId11"/>
    <p:sldId id="263" r:id="rId12"/>
    <p:sldId id="277" r:id="rId13"/>
    <p:sldId id="260" r:id="rId14"/>
    <p:sldId id="279" r:id="rId15"/>
    <p:sldId id="264" r:id="rId16"/>
    <p:sldId id="278" r:id="rId17"/>
    <p:sldId id="280" r:id="rId18"/>
    <p:sldId id="261" r:id="rId19"/>
  </p:sldIdLst>
  <p:sldSz cx="9144000" cy="6858000" type="screen4x3"/>
  <p:notesSz cx="6985000" cy="9283700"/>
  <p:custShowLst>
    <p:custShow name="Custom Show 1" id="0">
      <p:sldLst/>
    </p:custShow>
    <p:custShow name="Custom Show 2" id="1">
      <p:sldLst/>
    </p:custShow>
  </p:custShow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0000"/>
    <a:srgbClr val="111111"/>
    <a:srgbClr val="659F61"/>
    <a:srgbClr val="F49180"/>
    <a:srgbClr val="FEF298"/>
    <a:srgbClr val="D09A00"/>
    <a:srgbClr val="FF7171"/>
    <a:srgbClr val="FCA192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0" autoAdjust="0"/>
    <p:restoredTop sz="86252" autoAdjust="0"/>
  </p:normalViewPr>
  <p:slideViewPr>
    <p:cSldViewPr snapToGrid="0" snapToObjects="1">
      <p:cViewPr varScale="1">
        <p:scale>
          <a:sx n="109" d="100"/>
          <a:sy n="109" d="100"/>
        </p:scale>
        <p:origin x="58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5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5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C3BE5-7C0B-48D8-AA9C-758E2C87D26E}" type="datetimeFigureOut">
              <a:rPr lang="en-US" smtClean="0"/>
              <a:pPr/>
              <a:t>3/2/2016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612"/>
            <a:ext cx="3026833" cy="46450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612"/>
            <a:ext cx="3026833" cy="46450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4D5FB-D3AB-4653-BEF0-A15876D55F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60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E200BF-5E88-4F80-A965-989E962435C2}" type="datetime1">
              <a:rPr lang="en-US"/>
              <a:pPr/>
              <a:t>3/2/2016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5325"/>
            <a:ext cx="4641850" cy="3481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2035D20-666A-4D58-B2B9-83ED2AC52B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080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our short term plan situates with</a:t>
            </a:r>
            <a:r>
              <a:rPr lang="en-US" baseline="0" dirty="0" smtClean="0"/>
              <a:t> the long term goals.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35D20-666A-4D58-B2B9-83ED2AC52B6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18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models</a:t>
            </a:r>
            <a:r>
              <a:rPr lang="en-US" baseline="0" dirty="0" smtClean="0"/>
              <a:t> are used to test and evaluate and also provides the parameters for our queries (i.e., find a DFU that match)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35D20-666A-4D58-B2B9-83ED2AC52B6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68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35D20-666A-4D58-B2B9-83ED2AC52B6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77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we</a:t>
            </a:r>
            <a:r>
              <a:rPr lang="en-US" baseline="0" dirty="0" smtClean="0"/>
              <a:t> are in terms formalizing the proposed concepts and implementing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35D20-666A-4D58-B2B9-83ED2AC52B6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57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These are current thoughts, and may evolve. Shortcomings involve global variables,  and what if not all clients get all SA messages (different subscriptions)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35D20-666A-4D58-B2B9-83ED2AC52B6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0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Once again– current thoughts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35D20-666A-4D58-B2B9-83ED2AC52B6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16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how we are thinking– the ontology is currently generated bottom up (i.e., do what we need and when we need)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35D20-666A-4D58-B2B9-83ED2AC52B6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37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35D20-666A-4D58-B2B9-83ED2AC52B6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8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35D20-666A-4D58-B2B9-83ED2AC52B6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39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r>
              <a:rPr lang="en-US" baseline="0" dirty="0" smtClean="0"/>
              <a:t> status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35D20-666A-4D58-B2B9-83ED2AC52B6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19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r>
              <a:rPr lang="en-US" baseline="0" dirty="0" smtClean="0"/>
              <a:t> thought– mission </a:t>
            </a:r>
            <a:r>
              <a:rPr lang="en-US" baseline="0" dirty="0" err="1" smtClean="0"/>
              <a:t>req</a:t>
            </a:r>
            <a:r>
              <a:rPr lang="en-US" baseline="0" dirty="0" smtClean="0"/>
              <a:t> and target environment description may also be stored in the triple store.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35D20-666A-4D58-B2B9-83ED2AC52B6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50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5A6B3DF-E0BF-4247-9CA4-A55DEB1697DE}" type="datetime1">
              <a:rPr lang="en-US" smtClean="0"/>
              <a:pPr/>
              <a:t>3/2/2016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D96EC6-00F5-4B80-A2B8-EF30F4E93FC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C1ACC6E-3B65-47B9-A02B-435C919687C0}" type="datetime1">
              <a:rPr lang="en-US" smtClean="0"/>
              <a:pPr/>
              <a:t>3/2/2016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A11FF7-CBC2-4DA2-A660-FC301902E54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90C3844-2847-4E85-B407-6E0EDA274DAD}" type="datetime1">
              <a:rPr lang="en-US" smtClean="0"/>
              <a:pPr/>
              <a:t>3/2/2016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6C5C3A-E7B0-4245-91C1-AAB88D03A3B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B285CC8-9FF3-4CA7-AB46-4C64AC48CFF9}" type="datetime1">
              <a:rPr lang="en-US" smtClean="0"/>
              <a:pPr/>
              <a:t>3/2/2016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40E6D7-221B-40B7-B50C-C3B5231B0D1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6F7B118-A922-4575-948A-19FE348C4DCB}" type="datetime1">
              <a:rPr lang="en-US" smtClean="0"/>
              <a:pPr/>
              <a:t>3/2/2016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BC638B-006F-4636-A911-712D0992C39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B314952-7D96-477D-9ED8-36B09E208539}" type="datetime1">
              <a:rPr lang="en-US" smtClean="0"/>
              <a:pPr/>
              <a:t>3/2/2016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2DDA7B-E1B4-4150-8F52-3E1C33BFB1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EC21296-BC98-4171-92F6-D019B15585F0}" type="datetime1">
              <a:rPr lang="en-US" smtClean="0"/>
              <a:pPr/>
              <a:t>3/2/2016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CF4AC1-43DB-4EF3-9E3E-72F89059F2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0FCB95-AD58-4B63-8306-18B0C136E6DE}" type="datetime1">
              <a:rPr lang="en-US" smtClean="0"/>
              <a:pPr/>
              <a:t>3/2/2016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63728A-5C6C-4DC9-ACFF-9E47917C190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4333225-A648-4F55-B5C0-A5E1B6A212FC}" type="datetime1">
              <a:rPr lang="en-US" smtClean="0"/>
              <a:pPr/>
              <a:t>3/2/2016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08979E-30E0-451B-8B0B-8F0D5B005C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48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48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800"/>
            <a:ext cx="3008313" cy="37893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4781DE-06DC-4BED-A6A2-EA6DC1FCA1B5}" type="datetime1">
              <a:rPr lang="en-US" smtClean="0"/>
              <a:pPr/>
              <a:t>3/2/2016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44E3B2-2928-4D42-B57B-44FD8B34A4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EFBD287-52BE-4966-B318-DCDD8D070EF8}" type="datetime1">
              <a:rPr lang="en-US" smtClean="0"/>
              <a:pPr/>
              <a:t>3/2/2016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19F520-AEB4-4F0B-9C40-0757721C728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1300" y="274638"/>
            <a:ext cx="82296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552" y="6438238"/>
            <a:ext cx="126832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fld id="{BD020ED1-F291-4EFC-9D35-E81DFF8FFF7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0" y="957263"/>
            <a:ext cx="9137650" cy="0"/>
          </a:xfrm>
          <a:prstGeom prst="line">
            <a:avLst/>
          </a:prstGeom>
          <a:noFill/>
          <a:ln w="12700">
            <a:solidFill>
              <a:srgbClr val="CE112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  <a:ea typeface="+mn-ea"/>
            </a:endParaRPr>
          </a:p>
        </p:txBody>
      </p:sp>
      <p:pic>
        <p:nvPicPr>
          <p:cNvPr id="1032" name="Picture 9" descr="BBn Technologies_RGB_RB.jp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454900" y="190500"/>
            <a:ext cx="1443038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Arial"/>
          <a:ea typeface="ＭＳ Ｐゴシック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-128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194224"/>
            <a:ext cx="8229600" cy="682625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728A-5C6C-4DC9-ACFF-9E47917C190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33916" y="1126067"/>
            <a:ext cx="7844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Evolve (accommodate ecosystem changes) 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Substitution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Modification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3916" y="2237168"/>
            <a:ext cx="7844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Substitution requires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Existence of the substitute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Ability to identify the substitutable and a matching substitute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3916" y="3348269"/>
            <a:ext cx="8337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Modification requires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change prescription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Ability to translate prescription into code change– guidance, template etc.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3915" y="4459370"/>
            <a:ext cx="7844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Modification produces potential substitutes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Modified function f of a class C </a:t>
            </a:r>
            <a:r>
              <a:rPr lang="en-US" dirty="0" smtClean="0">
                <a:sym typeface="Wingdings" panose="05000000000000000000" pitchFamily="2" charset="2"/>
              </a:rPr>
              <a:t> new class C new component that uses C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33914" y="5586808"/>
            <a:ext cx="784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initial focus is “substitution,” where substitutes already exist</a:t>
            </a:r>
          </a:p>
        </p:txBody>
      </p:sp>
    </p:spTree>
    <p:extLst>
      <p:ext uri="{BB962C8B-B14F-4D97-AF65-F5344CB8AC3E}">
        <p14:creationId xmlns:p14="http://schemas.microsoft.com/office/powerpoint/2010/main" val="241448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7481" r="38663" b="10765"/>
          <a:stretch/>
        </p:blipFill>
        <p:spPr>
          <a:xfrm>
            <a:off x="551" y="0"/>
            <a:ext cx="9143449" cy="68551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95"/>
            <a:ext cx="9144000" cy="39087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" y="2952698"/>
            <a:ext cx="9144000" cy="395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8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Analysis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53" y="1046790"/>
            <a:ext cx="8212348" cy="4525963"/>
          </a:xfrm>
        </p:spPr>
        <p:txBody>
          <a:bodyPr/>
          <a:lstStyle/>
          <a:p>
            <a:r>
              <a:rPr lang="en-US" sz="2400" dirty="0" smtClean="0"/>
              <a:t>Overall goal is to do static and dynamic analysis to</a:t>
            </a:r>
          </a:p>
          <a:p>
            <a:pPr lvl="1"/>
            <a:r>
              <a:rPr lang="en-US" sz="2000" dirty="0" smtClean="0"/>
              <a:t>Identify program structure</a:t>
            </a:r>
          </a:p>
          <a:p>
            <a:pPr lvl="1"/>
            <a:r>
              <a:rPr lang="en-US" sz="2000" dirty="0" smtClean="0"/>
              <a:t>Dependency among structural elements</a:t>
            </a:r>
          </a:p>
          <a:p>
            <a:pPr lvl="1"/>
            <a:r>
              <a:rPr lang="en-US" sz="2000" dirty="0" smtClean="0"/>
              <a:t>Input dependency</a:t>
            </a:r>
          </a:p>
          <a:p>
            <a:pPr lvl="1"/>
            <a:r>
              <a:rPr lang="en-US" sz="2000" dirty="0" smtClean="0"/>
              <a:t>Resource dependency</a:t>
            </a:r>
            <a:endParaRPr lang="en-US" sz="2000" dirty="0"/>
          </a:p>
          <a:p>
            <a:r>
              <a:rPr lang="en-US" sz="2400" dirty="0" smtClean="0"/>
              <a:t>The output is consumed by</a:t>
            </a:r>
          </a:p>
          <a:p>
            <a:pPr lvl="1"/>
            <a:r>
              <a:rPr lang="en-US" sz="2000" dirty="0" smtClean="0"/>
              <a:t>Constructing the application model</a:t>
            </a:r>
          </a:p>
          <a:p>
            <a:pPr lvl="1"/>
            <a:r>
              <a:rPr lang="en-US" sz="2000" dirty="0" smtClean="0"/>
              <a:t>Creating the resource descriptions for DFUs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6992" b="10448"/>
          <a:stretch/>
        </p:blipFill>
        <p:spPr>
          <a:xfrm>
            <a:off x="1232179" y="4126982"/>
            <a:ext cx="6398905" cy="24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2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1300" y="180205"/>
            <a:ext cx="8229600" cy="682625"/>
          </a:xfrm>
        </p:spPr>
        <p:txBody>
          <a:bodyPr/>
          <a:lstStyle/>
          <a:p>
            <a:r>
              <a:rPr lang="en-US" sz="2400" dirty="0" smtClean="0"/>
              <a:t>Annotations from Data flow and Inter-Component Communication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056107"/>
            <a:ext cx="8387290" cy="31584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68" y="2876649"/>
            <a:ext cx="6892329" cy="28734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280" y="2125287"/>
            <a:ext cx="6596638" cy="334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4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System (DAS) (1)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55256" y="1006606"/>
            <a:ext cx="3051497" cy="2717515"/>
            <a:chOff x="507999" y="1081642"/>
            <a:chExt cx="3051497" cy="2717515"/>
          </a:xfrm>
        </p:grpSpPr>
        <p:sp>
          <p:nvSpPr>
            <p:cNvPr id="5" name="Rounded Rectangle 4"/>
            <p:cNvSpPr/>
            <p:nvPr/>
          </p:nvSpPr>
          <p:spPr>
            <a:xfrm>
              <a:off x="507999" y="1450975"/>
              <a:ext cx="2963333" cy="2348182"/>
            </a:xfrm>
            <a:prstGeom prst="roundRect">
              <a:avLst>
                <a:gd name="adj" fmla="val 3146"/>
              </a:avLst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 smtClean="0">
                <a:solidFill>
                  <a:schemeClr val="tx1"/>
                </a:solidFill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chemeClr val="tx1"/>
                  </a:solidFill>
                </a:rPr>
                <a:t>…</a:t>
              </a:r>
            </a:p>
            <a:p>
              <a:pPr>
                <a:lnSpc>
                  <a:spcPct val="90000"/>
                </a:lnSpc>
              </a:pPr>
              <a:r>
                <a:rPr lang="en-US" dirty="0" err="1" smtClean="0">
                  <a:solidFill>
                    <a:schemeClr val="tx1"/>
                  </a:solidFill>
                </a:rPr>
                <a:t>GPSLoc</a:t>
              </a:r>
              <a:r>
                <a:rPr lang="en-US" dirty="0" smtClean="0">
                  <a:solidFill>
                    <a:schemeClr val="tx1"/>
                  </a:solidFill>
                </a:rPr>
                <a:t> </a:t>
              </a:r>
              <a:r>
                <a:rPr lang="en-US" dirty="0" err="1" smtClean="0">
                  <a:solidFill>
                    <a:schemeClr val="tx1"/>
                  </a:solidFill>
                </a:rPr>
                <a:t>gps</a:t>
              </a:r>
              <a:r>
                <a:rPr lang="en-US" dirty="0" smtClean="0">
                  <a:solidFill>
                    <a:schemeClr val="tx1"/>
                  </a:solidFill>
                </a:rPr>
                <a:t> = new </a:t>
              </a:r>
              <a:r>
                <a:rPr lang="en-US" dirty="0" err="1" smtClean="0">
                  <a:solidFill>
                    <a:schemeClr val="tx1"/>
                  </a:solidFill>
                </a:rPr>
                <a:t>GPSLoc</a:t>
              </a:r>
              <a:r>
                <a:rPr lang="en-US" dirty="0" smtClean="0">
                  <a:solidFill>
                    <a:schemeClr val="tx1"/>
                  </a:solidFill>
                </a:rPr>
                <a:t>(…)</a:t>
              </a:r>
              <a:endParaRPr lang="en-US" dirty="0">
                <a:solidFill>
                  <a:schemeClr val="tx1"/>
                </a:solidFill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chemeClr val="tx1"/>
                  </a:solidFill>
                </a:rPr>
                <a:t>while(true) {</a:t>
              </a:r>
              <a:endParaRPr lang="en-US" dirty="0">
                <a:solidFill>
                  <a:schemeClr val="tx1"/>
                </a:solidFill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chemeClr val="tx1"/>
                  </a:solidFill>
                </a:rPr>
                <a:t>  r = </a:t>
              </a:r>
              <a:r>
                <a:rPr lang="en-US" dirty="0" err="1" smtClean="0">
                  <a:solidFill>
                    <a:schemeClr val="tx1"/>
                  </a:solidFill>
                </a:rPr>
                <a:t>gps.getLocation</a:t>
              </a:r>
              <a:r>
                <a:rPr lang="en-US" dirty="0" smtClean="0">
                  <a:solidFill>
                    <a:schemeClr val="tx1"/>
                  </a:solidFill>
                </a:rPr>
                <a:t>();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smtClean="0">
                  <a:solidFill>
                    <a:schemeClr val="tx1"/>
                  </a:solidFill>
                </a:rPr>
                <a:t> </a:t>
              </a:r>
              <a:r>
                <a:rPr lang="en-US" dirty="0" err="1" smtClean="0">
                  <a:solidFill>
                    <a:schemeClr val="tx1"/>
                  </a:solidFill>
                </a:rPr>
                <a:t>sendReport</a:t>
              </a:r>
              <a:r>
                <a:rPr lang="en-US" dirty="0" smtClean="0">
                  <a:solidFill>
                    <a:schemeClr val="tx1"/>
                  </a:solidFill>
                </a:rPr>
                <a:t>(r);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smtClean="0">
                  <a:solidFill>
                    <a:schemeClr val="tx1"/>
                  </a:solidFill>
                </a:rPr>
                <a:t> sleep(x);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chemeClr val="tx1"/>
                  </a:solidFill>
                </a:rPr>
                <a:t>}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chemeClr val="tx1"/>
                  </a:solidFill>
                </a:rPr>
                <a:t>… 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chemeClr val="tx1"/>
                  </a:solidFill>
                </a:rPr>
                <a:t>+ </a:t>
              </a:r>
              <a:r>
                <a:rPr lang="en-US" dirty="0" err="1" smtClean="0">
                  <a:solidFill>
                    <a:schemeClr val="tx1"/>
                  </a:solidFill>
                </a:rPr>
                <a:t>GPSLoc</a:t>
              </a:r>
              <a:r>
                <a:rPr lang="en-US" dirty="0" smtClean="0">
                  <a:solidFill>
                    <a:schemeClr val="tx1"/>
                  </a:solidFill>
                </a:rPr>
                <a:t> &amp; other classes</a:t>
              </a:r>
            </a:p>
            <a:p>
              <a:endParaRPr lang="en-US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6" name="Picture 5" descr="C:\Users\matt\AppData\Local\Microsoft\Windows\Temporary Internet Files\Content.IE5\AQVPOMZF\java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4612" y="3070174"/>
              <a:ext cx="48577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4"/>
            <p:cNvSpPr txBox="1"/>
            <p:nvPr/>
          </p:nvSpPr>
          <p:spPr>
            <a:xfrm>
              <a:off x="583247" y="1081642"/>
              <a:ext cx="2617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Baseline Application Code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00008" y="2773919"/>
              <a:ext cx="9594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latin typeface="Arial Narrow" panose="020B0606020202030204" pitchFamily="34" charset="0"/>
                </a:rPr>
                <a:t>C</a:t>
              </a:r>
              <a:r>
                <a:rPr lang="en-US" sz="1400" dirty="0" err="1" smtClean="0">
                  <a:latin typeface="Arial Narrow" panose="020B0606020202030204" pitchFamily="34" charset="0"/>
                </a:rPr>
                <a:t>ompilable</a:t>
              </a:r>
              <a:endParaRPr lang="en-US" sz="1400" dirty="0">
                <a:latin typeface="Arial Narrow" panose="020B060602020203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873439" y="1006606"/>
            <a:ext cx="4999449" cy="3109686"/>
            <a:chOff x="4381499" y="3116154"/>
            <a:chExt cx="4999449" cy="3109686"/>
          </a:xfrm>
        </p:grpSpPr>
        <p:sp>
          <p:nvSpPr>
            <p:cNvPr id="15" name="Rounded Rectangle 14"/>
            <p:cNvSpPr/>
            <p:nvPr/>
          </p:nvSpPr>
          <p:spPr>
            <a:xfrm>
              <a:off x="4381499" y="3481914"/>
              <a:ext cx="3069167" cy="247396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>
                  <a:solidFill>
                    <a:schemeClr val="tx1"/>
                  </a:solidFill>
                </a:rPr>
                <a:t>@</a:t>
              </a:r>
              <a:r>
                <a:rPr lang="en-US" dirty="0" err="1" smtClean="0">
                  <a:solidFill>
                    <a:schemeClr val="tx1"/>
                  </a:solidFill>
                </a:rPr>
                <a:t>func_spec:LocProvider</a:t>
              </a:r>
              <a:endParaRPr lang="en-US" dirty="0" smtClean="0">
                <a:solidFill>
                  <a:schemeClr val="tx1"/>
                </a:solidFill>
              </a:endParaRPr>
            </a:p>
            <a:p>
              <a:r>
                <a:rPr lang="en-US" dirty="0" smtClean="0">
                  <a:solidFill>
                    <a:schemeClr val="tx1"/>
                  </a:solidFill>
                </a:rPr>
                <a:t>Class </a:t>
              </a:r>
              <a:r>
                <a:rPr lang="en-US" dirty="0" err="1" smtClean="0">
                  <a:solidFill>
                    <a:schemeClr val="tx1"/>
                  </a:solidFill>
                </a:rPr>
                <a:t>GPSLoc</a:t>
              </a:r>
              <a:endParaRPr lang="en-US" dirty="0" smtClean="0">
                <a:solidFill>
                  <a:schemeClr val="tx1"/>
                </a:solidFill>
              </a:endParaRPr>
            </a:p>
            <a:p>
              <a:r>
                <a:rPr lang="en-US" dirty="0" smtClean="0">
                  <a:solidFill>
                    <a:schemeClr val="tx1"/>
                  </a:solidFill>
                </a:rPr>
                <a:t>@</a:t>
              </a:r>
              <a:r>
                <a:rPr lang="en-US" dirty="0" err="1" smtClean="0">
                  <a:solidFill>
                    <a:schemeClr val="tx1"/>
                  </a:solidFill>
                </a:rPr>
                <a:t>init</a:t>
              </a:r>
              <a:endParaRPr lang="en-US" dirty="0" smtClean="0">
                <a:solidFill>
                  <a:schemeClr val="tx1"/>
                </a:solidFill>
              </a:endParaRPr>
            </a:p>
            <a:p>
              <a:r>
                <a:rPr lang="en-US" dirty="0" err="1" smtClean="0">
                  <a:solidFill>
                    <a:schemeClr val="tx1"/>
                  </a:solidFill>
                </a:rPr>
                <a:t>GPSLoc</a:t>
              </a:r>
              <a:r>
                <a:rPr lang="en-US" dirty="0" smtClean="0">
                  <a:solidFill>
                    <a:schemeClr val="tx1"/>
                  </a:solidFill>
                </a:rPr>
                <a:t>()</a:t>
              </a:r>
            </a:p>
            <a:p>
              <a:r>
                <a:rPr lang="en-US" dirty="0" smtClean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dirty="0" smtClean="0">
                  <a:solidFill>
                    <a:schemeClr val="tx1"/>
                  </a:solidFill>
                </a:rPr>
                <a:t>@</a:t>
              </a:r>
              <a:r>
                <a:rPr lang="en-US" dirty="0" err="1" smtClean="0">
                  <a:solidFill>
                    <a:schemeClr val="tx1"/>
                  </a:solidFill>
                </a:rPr>
                <a:t>doWork</a:t>
              </a:r>
              <a:endParaRPr lang="en-US" dirty="0" smtClean="0">
                <a:solidFill>
                  <a:schemeClr val="tx1"/>
                </a:solidFill>
              </a:endParaRPr>
            </a:p>
            <a:p>
              <a:r>
                <a:rPr lang="en-US" dirty="0" smtClean="0">
                  <a:solidFill>
                    <a:schemeClr val="tx1"/>
                  </a:solidFill>
                </a:rPr>
                <a:t>Location </a:t>
              </a:r>
              <a:r>
                <a:rPr lang="en-US" dirty="0" err="1" smtClean="0">
                  <a:solidFill>
                    <a:schemeClr val="tx1"/>
                  </a:solidFill>
                </a:rPr>
                <a:t>getLocation</a:t>
              </a:r>
              <a:r>
                <a:rPr lang="en-US" dirty="0" smtClean="0">
                  <a:solidFill>
                    <a:schemeClr val="tx1"/>
                  </a:solidFill>
                </a:rPr>
                <a:t>() {…};</a:t>
              </a:r>
            </a:p>
            <a:p>
              <a:r>
                <a:rPr lang="en-US" dirty="0" smtClean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dirty="0" smtClean="0">
                  <a:solidFill>
                    <a:schemeClr val="tx1"/>
                  </a:solidFill>
                </a:rPr>
                <a:t>@cleanup</a:t>
              </a:r>
            </a:p>
          </p:txBody>
        </p:sp>
        <p:sp>
          <p:nvSpPr>
            <p:cNvPr id="16" name="TextBox 11"/>
            <p:cNvSpPr txBox="1"/>
            <p:nvPr/>
          </p:nvSpPr>
          <p:spPr>
            <a:xfrm>
              <a:off x="4381499" y="3116154"/>
              <a:ext cx="49994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DFU implementations (annotations + code artifacts)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257565" y="3751880"/>
              <a:ext cx="3123383" cy="247396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>
                  <a:solidFill>
                    <a:schemeClr val="tx1"/>
                  </a:solidFill>
                </a:rPr>
                <a:t>@</a:t>
              </a:r>
              <a:r>
                <a:rPr lang="en-US" dirty="0" err="1" smtClean="0">
                  <a:solidFill>
                    <a:schemeClr val="tx1"/>
                  </a:solidFill>
                </a:rPr>
                <a:t>func_spec:LocProvider</a:t>
              </a:r>
              <a:endParaRPr lang="en-US" dirty="0" smtClean="0">
                <a:solidFill>
                  <a:schemeClr val="tx1"/>
                </a:solidFill>
              </a:endParaRPr>
            </a:p>
            <a:p>
              <a:r>
                <a:rPr lang="en-US" dirty="0" smtClean="0">
                  <a:solidFill>
                    <a:schemeClr val="tx1"/>
                  </a:solidFill>
                </a:rPr>
                <a:t>Class </a:t>
              </a:r>
              <a:r>
                <a:rPr lang="en-US" dirty="0" err="1">
                  <a:solidFill>
                    <a:schemeClr val="tx1"/>
                  </a:solidFill>
                </a:rPr>
                <a:t>SAASMLoc</a:t>
              </a:r>
              <a:endParaRPr lang="en-US" dirty="0" smtClean="0">
                <a:solidFill>
                  <a:schemeClr val="tx1"/>
                </a:solidFill>
              </a:endParaRPr>
            </a:p>
            <a:p>
              <a:r>
                <a:rPr lang="en-US" dirty="0" smtClean="0">
                  <a:solidFill>
                    <a:schemeClr val="tx1"/>
                  </a:solidFill>
                </a:rPr>
                <a:t>@</a:t>
              </a:r>
              <a:r>
                <a:rPr lang="en-US" dirty="0" err="1" smtClean="0">
                  <a:solidFill>
                    <a:schemeClr val="tx1"/>
                  </a:solidFill>
                </a:rPr>
                <a:t>init</a:t>
              </a:r>
              <a:endParaRPr lang="en-US" dirty="0" smtClean="0">
                <a:solidFill>
                  <a:schemeClr val="tx1"/>
                </a:solidFill>
              </a:endParaRPr>
            </a:p>
            <a:p>
              <a:r>
                <a:rPr lang="en-US" dirty="0" err="1" smtClean="0">
                  <a:solidFill>
                    <a:schemeClr val="tx1"/>
                  </a:solidFill>
                </a:rPr>
                <a:t>SAASMLoc</a:t>
              </a:r>
              <a:r>
                <a:rPr lang="en-US" dirty="0" smtClean="0">
                  <a:solidFill>
                    <a:schemeClr val="tx1"/>
                  </a:solidFill>
                </a:rPr>
                <a:t>()</a:t>
              </a:r>
            </a:p>
            <a:p>
              <a:r>
                <a:rPr lang="en-US" dirty="0" smtClean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dirty="0" smtClean="0">
                  <a:solidFill>
                    <a:schemeClr val="tx1"/>
                  </a:solidFill>
                </a:rPr>
                <a:t>@</a:t>
              </a:r>
              <a:r>
                <a:rPr lang="en-US" dirty="0" err="1" smtClean="0">
                  <a:solidFill>
                    <a:schemeClr val="tx1"/>
                  </a:solidFill>
                </a:rPr>
                <a:t>doWork</a:t>
              </a:r>
              <a:endParaRPr lang="en-US" dirty="0" smtClean="0">
                <a:solidFill>
                  <a:schemeClr val="tx1"/>
                </a:solidFill>
              </a:endParaRPr>
            </a:p>
            <a:p>
              <a:r>
                <a:rPr lang="en-US" dirty="0" smtClean="0">
                  <a:solidFill>
                    <a:schemeClr val="tx1"/>
                  </a:solidFill>
                </a:rPr>
                <a:t>Location </a:t>
              </a:r>
              <a:r>
                <a:rPr lang="en-US" dirty="0" err="1" smtClean="0">
                  <a:solidFill>
                    <a:schemeClr val="tx1"/>
                  </a:solidFill>
                </a:rPr>
                <a:t>getSAASMLoc</a:t>
              </a:r>
              <a:r>
                <a:rPr lang="en-US" dirty="0" smtClean="0">
                  <a:solidFill>
                    <a:schemeClr val="tx1"/>
                  </a:solidFill>
                </a:rPr>
                <a:t>() {…};</a:t>
              </a:r>
            </a:p>
            <a:p>
              <a:r>
                <a:rPr lang="en-US" dirty="0" smtClean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dirty="0" smtClean="0">
                  <a:solidFill>
                    <a:schemeClr val="tx1"/>
                  </a:solidFill>
                </a:rPr>
                <a:t>@cleanup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592226" y="4215161"/>
            <a:ext cx="225162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</a:pPr>
            <a:r>
              <a:rPr lang="en-US" sz="1600" dirty="0">
                <a:latin typeface="Arial Narrow" panose="020B0606020202030204" pitchFamily="34" charset="0"/>
                <a:ea typeface="+mn-ea"/>
              </a:rPr>
              <a:t>Application model</a:t>
            </a:r>
          </a:p>
          <a:p>
            <a:pPr indent="-28575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 Narrow" panose="020B0606020202030204" pitchFamily="34" charset="0"/>
                <a:ea typeface="+mn-ea"/>
              </a:rPr>
              <a:t>CP:</a:t>
            </a:r>
          </a:p>
          <a:p>
            <a:pPr marL="457200" lvl="2" indent="-28575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 Narrow" panose="020B0606020202030204" pitchFamily="34" charset="0"/>
                <a:ea typeface="+mn-ea"/>
              </a:rPr>
              <a:t>in Client.java, </a:t>
            </a:r>
          </a:p>
          <a:p>
            <a:pPr marL="457200" lvl="2" indent="-28575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 Narrow" panose="020B0606020202030204" pitchFamily="34" charset="0"/>
                <a:ea typeface="+mn-ea"/>
              </a:rPr>
              <a:t>template id </a:t>
            </a:r>
            <a:r>
              <a:rPr lang="en-US" sz="1600" dirty="0" smtClean="0">
                <a:latin typeface="Arial Narrow" panose="020B0606020202030204" pitchFamily="34" charset="0"/>
                <a:ea typeface="+mn-ea"/>
              </a:rPr>
              <a:t>CP-1</a:t>
            </a:r>
            <a:endParaRPr lang="en-US" sz="1600" dirty="0">
              <a:latin typeface="Arial Narrow" panose="020B0606020202030204" pitchFamily="34" charset="0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91118" y="4212086"/>
            <a:ext cx="2845677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</a:pPr>
            <a:r>
              <a:rPr lang="en-US" sz="1600" dirty="0">
                <a:latin typeface="Arial Narrow" panose="020B0606020202030204" pitchFamily="34" charset="0"/>
                <a:ea typeface="+mn-ea"/>
              </a:rPr>
              <a:t>DFU </a:t>
            </a:r>
            <a:r>
              <a:rPr lang="en-US" sz="1600" dirty="0" smtClean="0">
                <a:latin typeface="Arial Narrow" panose="020B0606020202030204" pitchFamily="34" charset="0"/>
                <a:ea typeface="+mn-ea"/>
              </a:rPr>
              <a:t>Descriptions</a:t>
            </a:r>
          </a:p>
          <a:p>
            <a:pPr marL="285750" indent="-28575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 Narrow" panose="020B0606020202030204" pitchFamily="34" charset="0"/>
                <a:ea typeface="+mn-ea"/>
              </a:rPr>
              <a:t>DFU ID 1</a:t>
            </a:r>
          </a:p>
          <a:p>
            <a:pPr marL="742950" lvl="1" indent="-28575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 Narrow" panose="020B0606020202030204" pitchFamily="34" charset="0"/>
                <a:ea typeface="+mn-ea"/>
              </a:rPr>
              <a:t>Name: </a:t>
            </a:r>
            <a:r>
              <a:rPr lang="en-US" sz="1600" dirty="0" err="1" smtClean="0">
                <a:latin typeface="Arial Narrow" panose="020B0606020202030204" pitchFamily="34" charset="0"/>
                <a:ea typeface="+mn-ea"/>
              </a:rPr>
              <a:t>SAASMLoc</a:t>
            </a:r>
            <a:endParaRPr lang="en-US" sz="1600" dirty="0" smtClean="0">
              <a:latin typeface="Arial Narrow" panose="020B0606020202030204" pitchFamily="34" charset="0"/>
              <a:ea typeface="+mn-ea"/>
            </a:endParaRPr>
          </a:p>
          <a:p>
            <a:pPr marL="742950" lvl="1" indent="-28575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 Narrow" panose="020B0606020202030204" pitchFamily="34" charset="0"/>
                <a:ea typeface="+mn-ea"/>
              </a:rPr>
              <a:t>@</a:t>
            </a:r>
            <a:r>
              <a:rPr lang="en-US" sz="1600" dirty="0" err="1" smtClean="0">
                <a:latin typeface="Arial Narrow" panose="020B0606020202030204" pitchFamily="34" charset="0"/>
                <a:ea typeface="+mn-ea"/>
              </a:rPr>
              <a:t>f_s</a:t>
            </a:r>
            <a:r>
              <a:rPr lang="en-US" sz="1600" dirty="0" smtClean="0">
                <a:latin typeface="Arial Narrow" panose="020B0606020202030204" pitchFamily="34" charset="0"/>
                <a:ea typeface="+mn-ea"/>
              </a:rPr>
              <a:t>: </a:t>
            </a:r>
            <a:r>
              <a:rPr lang="en-US" sz="1600" dirty="0" err="1" smtClean="0">
                <a:latin typeface="Arial Narrow" panose="020B0606020202030204" pitchFamily="34" charset="0"/>
                <a:ea typeface="+mn-ea"/>
              </a:rPr>
              <a:t>LocProvider</a:t>
            </a:r>
            <a:endParaRPr lang="en-US" sz="1600" dirty="0" smtClean="0">
              <a:latin typeface="Arial Narrow" panose="020B0606020202030204" pitchFamily="34" charset="0"/>
              <a:ea typeface="+mn-ea"/>
            </a:endParaRPr>
          </a:p>
          <a:p>
            <a:pPr marL="742950" lvl="1" indent="-28575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 Narrow" panose="020B0606020202030204" pitchFamily="34" charset="0"/>
                <a:ea typeface="+mn-ea"/>
              </a:rPr>
              <a:t>Source: ….java</a:t>
            </a:r>
          </a:p>
          <a:p>
            <a:pPr marL="742950" lvl="1" indent="-28575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 Narrow" panose="020B0606020202030204" pitchFamily="34" charset="0"/>
                <a:ea typeface="+mn-ea"/>
              </a:rPr>
              <a:t>Dependencies:</a:t>
            </a:r>
          </a:p>
          <a:p>
            <a:pPr marL="742950" lvl="1" indent="-28575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 Narrow" panose="020B0606020202030204" pitchFamily="34" charset="0"/>
                <a:ea typeface="+mn-ea"/>
              </a:rPr>
              <a:t>DSL File: </a:t>
            </a:r>
          </a:p>
          <a:p>
            <a:pPr marL="285750" indent="-28575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 Narrow" panose="020B0606020202030204" pitchFamily="34" charset="0"/>
                <a:ea typeface="+mn-ea"/>
              </a:rPr>
              <a:t>DFU ID 2</a:t>
            </a:r>
          </a:p>
          <a:p>
            <a:pPr marL="742950" lvl="1" indent="-28575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 Narrow" panose="020B0606020202030204" pitchFamily="34" charset="0"/>
                <a:ea typeface="+mn-ea"/>
              </a:rPr>
              <a:t>….</a:t>
            </a:r>
            <a:endParaRPr lang="en-US" sz="1600" dirty="0">
              <a:latin typeface="Arial Narrow" panose="020B0606020202030204" pitchFamily="34" charset="0"/>
              <a:ea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69041" y="6342870"/>
            <a:ext cx="311667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</a:pPr>
            <a:r>
              <a:rPr lang="en-US" sz="1600" dirty="0">
                <a:latin typeface="Arial Narrow" panose="020B0606020202030204" pitchFamily="34" charset="0"/>
                <a:ea typeface="+mn-ea"/>
              </a:rPr>
              <a:t>Target (deployment)Ecosystem</a:t>
            </a:r>
          </a:p>
          <a:p>
            <a:pPr indent="-28575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 Narrow" panose="020B0606020202030204" pitchFamily="34" charset="0"/>
                <a:ea typeface="+mn-ea"/>
              </a:rPr>
              <a:t>No GPS </a:t>
            </a:r>
            <a:r>
              <a:rPr lang="en-US" sz="1600" dirty="0" smtClean="0">
                <a:latin typeface="Arial Narrow" panose="020B0606020202030204" pitchFamily="34" charset="0"/>
                <a:ea typeface="+mn-ea"/>
              </a:rPr>
              <a:t>Sat, Bandwidth: x</a:t>
            </a:r>
            <a:endParaRPr lang="en-US" sz="1600" dirty="0">
              <a:latin typeface="Arial Narrow" panose="020B0606020202030204" pitchFamily="34" charset="0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14037" y="6321717"/>
            <a:ext cx="27161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</a:pPr>
            <a:r>
              <a:rPr lang="en-US" sz="1600" dirty="0">
                <a:latin typeface="Arial Narrow" panose="020B0606020202030204" pitchFamily="34" charset="0"/>
                <a:ea typeface="+mn-ea"/>
              </a:rPr>
              <a:t>Mission Requirements</a:t>
            </a:r>
          </a:p>
          <a:p>
            <a:pPr indent="-28575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 Narrow" panose="020B0606020202030204" pitchFamily="34" charset="0"/>
                <a:ea typeface="+mn-ea"/>
              </a:rPr>
              <a:t>Call </a:t>
            </a:r>
            <a:r>
              <a:rPr lang="en-US" sz="1600" dirty="0" err="1">
                <a:latin typeface="Arial Narrow" panose="020B0606020202030204" pitchFamily="34" charset="0"/>
                <a:ea typeface="+mn-ea"/>
              </a:rPr>
              <a:t>Freq</a:t>
            </a:r>
            <a:r>
              <a:rPr lang="en-US" sz="1600" dirty="0">
                <a:latin typeface="Arial Narrow" panose="020B0606020202030204" pitchFamily="34" charset="0"/>
                <a:ea typeface="+mn-ea"/>
              </a:rPr>
              <a:t>:  1Hz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59665" y="3842161"/>
            <a:ext cx="2574585" cy="2778639"/>
            <a:chOff x="4475307" y="2526616"/>
            <a:chExt cx="2574585" cy="2778639"/>
          </a:xfrm>
        </p:grpSpPr>
        <p:grpSp>
          <p:nvGrpSpPr>
            <p:cNvPr id="11" name="Group 10"/>
            <p:cNvGrpSpPr/>
            <p:nvPr/>
          </p:nvGrpSpPr>
          <p:grpSpPr>
            <a:xfrm>
              <a:off x="4475307" y="2526616"/>
              <a:ext cx="2574585" cy="2778639"/>
              <a:chOff x="4605061" y="3394935"/>
              <a:chExt cx="2574585" cy="2778639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4648200" y="3829597"/>
                <a:ext cx="2484840" cy="2343977"/>
              </a:xfrm>
              <a:prstGeom prst="roundRect">
                <a:avLst>
                  <a:gd name="adj" fmla="val 9516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…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//init-CP-1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while(true) {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//doWork-CP-1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  <a:r>
                  <a:rPr lang="en-US" dirty="0" err="1">
                    <a:solidFill>
                      <a:schemeClr val="tx1"/>
                    </a:solidFill>
                  </a:rPr>
                  <a:t>sendReport</a:t>
                </a:r>
                <a:r>
                  <a:rPr lang="en-US" dirty="0">
                    <a:solidFill>
                      <a:schemeClr val="tx1"/>
                    </a:solidFill>
                  </a:rPr>
                  <a:t>(r);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  sleep(x);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}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//cleanup-CP-1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10" name="TextBox 8"/>
              <p:cNvSpPr txBox="1"/>
              <p:nvPr/>
            </p:nvSpPr>
            <p:spPr>
              <a:xfrm>
                <a:off x="4605061" y="3394935"/>
                <a:ext cx="2574585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80000"/>
                  </a:lnSpc>
                </a:pPr>
                <a:r>
                  <a:rPr lang="en-US" dirty="0" smtClean="0"/>
                  <a:t>Arch Template</a:t>
                </a:r>
              </a:p>
              <a:p>
                <a:pPr algn="ctr">
                  <a:lnSpc>
                    <a:spcPct val="50000"/>
                  </a:lnSpc>
                </a:pPr>
                <a:r>
                  <a:rPr lang="en-US" sz="1200" dirty="0" smtClean="0">
                    <a:latin typeface="Arial Narrow" panose="020B0606020202030204" pitchFamily="34" charset="0"/>
                  </a:rPr>
                  <a:t>(limiting the scope of what can be evolved)</a:t>
                </a:r>
                <a:r>
                  <a:rPr lang="en-US" dirty="0" smtClean="0"/>
                  <a:t> </a:t>
                </a:r>
              </a:p>
            </p:txBody>
          </p:sp>
        </p:grpSp>
        <p:pic>
          <p:nvPicPr>
            <p:cNvPr id="9" name="Picture 8" descr="C:\Users\matt\AppData\Local\Microsoft\Windows\Temporary Internet Files\Content.IE5\AQVPOMZF\java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1339" y="4669997"/>
              <a:ext cx="485775" cy="4857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</p:pic>
      </p:grpSp>
      <p:sp>
        <p:nvSpPr>
          <p:cNvPr id="25" name="TextBox 8"/>
          <p:cNvSpPr txBox="1"/>
          <p:nvPr/>
        </p:nvSpPr>
        <p:spPr>
          <a:xfrm>
            <a:off x="3206753" y="3923485"/>
            <a:ext cx="2176182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Triple Store </a:t>
            </a:r>
          </a:p>
        </p:txBody>
      </p:sp>
      <p:sp>
        <p:nvSpPr>
          <p:cNvPr id="3" name="Rectangle 2"/>
          <p:cNvSpPr/>
          <p:nvPr/>
        </p:nvSpPr>
        <p:spPr>
          <a:xfrm>
            <a:off x="3592226" y="4193450"/>
            <a:ext cx="4235150" cy="214941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2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5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485" y="75132"/>
            <a:ext cx="7148715" cy="682625"/>
          </a:xfrm>
        </p:spPr>
        <p:txBody>
          <a:bodyPr/>
          <a:lstStyle/>
          <a:p>
            <a:r>
              <a:rPr lang="en-US" sz="2800" dirty="0" smtClean="0"/>
              <a:t>Specifying the Target Environment and Mission Requirement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728A-5C6C-4DC9-ACFF-9E47917C1905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809" t="652" r="29" b="-426"/>
          <a:stretch/>
        </p:blipFill>
        <p:spPr>
          <a:xfrm>
            <a:off x="565344" y="1217923"/>
            <a:ext cx="6571715" cy="522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0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System (DAS) (2)  Workflow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071167"/>
            <a:ext cx="8229600" cy="5786833"/>
          </a:xfrm>
        </p:spPr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iven changes in mission/deployment target</a:t>
            </a:r>
          </a:p>
          <a:p>
            <a:pPr lvl="1"/>
            <a:r>
              <a:rPr lang="en-US" dirty="0" smtClean="0"/>
              <a:t>Look up from the RDF store to identify the CPs in the product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which parts of the product can we  evolve</a:t>
            </a:r>
            <a:endParaRPr lang="en-US" dirty="0" smtClean="0"/>
          </a:p>
          <a:p>
            <a:pPr lvl="1"/>
            <a:r>
              <a:rPr lang="en-US" dirty="0" smtClean="0"/>
              <a:t>Look up from the RDF store which DFU can be used  to substitute the existing DFU at that CP (if any) based on semantics (functional spec)</a:t>
            </a:r>
          </a:p>
          <a:p>
            <a:pPr lvl="1"/>
            <a:r>
              <a:rPr lang="en-US" dirty="0" smtClean="0"/>
              <a:t>Check the inferred Java/Bytecode signatures match (programming language semantics)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nvoke the DSL check to see if the resource descriptions fit   (i.e., 1 </a:t>
            </a:r>
            <a:r>
              <a:rPr lang="en-US" dirty="0" err="1" smtClean="0"/>
              <a:t>hz</a:t>
            </a:r>
            <a:r>
              <a:rPr lang="en-US" dirty="0" smtClean="0"/>
              <a:t> for the </a:t>
            </a:r>
            <a:r>
              <a:rPr lang="en-US" dirty="0" err="1" smtClean="0"/>
              <a:t>SAASMLoc</a:t>
            </a:r>
            <a:r>
              <a:rPr lang="en-US" dirty="0" smtClean="0"/>
              <a:t> is less than the available </a:t>
            </a:r>
            <a:r>
              <a:rPr lang="en-US" dirty="0" err="1" smtClean="0"/>
              <a:t>bw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uild the new product, compile, and test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728A-5C6C-4DC9-ACFF-9E47917C190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6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Queries (1)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cp_quer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318" y="3971687"/>
            <a:ext cx="8036670" cy="2308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cp_sparq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2381" y="1131915"/>
            <a:ext cx="5074670" cy="274002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374"/>
          <p:cNvSpPr/>
          <p:nvPr/>
        </p:nvSpPr>
        <p:spPr>
          <a:xfrm>
            <a:off x="346949" y="1645720"/>
            <a:ext cx="296775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wrap="squar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dirty="0"/>
              <a:t>Query the triple store for control points, </a:t>
            </a:r>
            <a:r>
              <a:rPr lang="en-US" dirty="0" smtClean="0"/>
              <a:t>to retrieve </a:t>
            </a:r>
            <a:r>
              <a:rPr dirty="0" smtClean="0"/>
              <a:t>their </a:t>
            </a:r>
            <a:r>
              <a:rPr dirty="0"/>
              <a:t>source files and </a:t>
            </a:r>
            <a:r>
              <a:rPr dirty="0" smtClean="0"/>
              <a:t>functionality</a:t>
            </a:r>
            <a:endParaRPr dirty="0"/>
          </a:p>
        </p:txBody>
      </p:sp>
      <p:sp>
        <p:nvSpPr>
          <p:cNvPr id="8" name="Shape 376"/>
          <p:cNvSpPr/>
          <p:nvPr/>
        </p:nvSpPr>
        <p:spPr>
          <a:xfrm>
            <a:off x="2692308" y="6282342"/>
            <a:ext cx="343469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t>Results (shown as an RDF Graph)</a:t>
            </a:r>
          </a:p>
        </p:txBody>
      </p:sp>
    </p:spTree>
    <p:extLst>
      <p:ext uri="{BB962C8B-B14F-4D97-AF65-F5344CB8AC3E}">
        <p14:creationId xmlns:p14="http://schemas.microsoft.com/office/powerpoint/2010/main" val="38154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Queries (2)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728A-5C6C-4DC9-ACFF-9E47917C190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dfu_quer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6154" y="1540332"/>
            <a:ext cx="7411692" cy="13250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dfu_query.png"/>
          <p:cNvPicPr>
            <a:picLocks noChangeAspect="1"/>
          </p:cNvPicPr>
          <p:nvPr/>
        </p:nvPicPr>
        <p:blipFill>
          <a:blip r:embed="rId3">
            <a:extLst/>
          </a:blip>
          <a:srcRect l="7787"/>
          <a:stretch>
            <a:fillRect/>
          </a:stretch>
        </p:blipFill>
        <p:spPr>
          <a:xfrm>
            <a:off x="892713" y="2884291"/>
            <a:ext cx="7294911" cy="135193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374"/>
          <p:cNvSpPr/>
          <p:nvPr/>
        </p:nvSpPr>
        <p:spPr>
          <a:xfrm>
            <a:off x="377834" y="1048073"/>
            <a:ext cx="764954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wrap="squar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dirty="0"/>
              <a:t>Query the triple store </a:t>
            </a:r>
            <a:r>
              <a:rPr lang="en-US" dirty="0" smtClean="0"/>
              <a:t>to retrieve the DFUs offering a given functional spec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42291" y="1870165"/>
            <a:ext cx="840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query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99187" y="3221469"/>
            <a:ext cx="92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result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7837" y="4398506"/>
            <a:ext cx="8027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triples/RDF graph that is being queried are created by Bytecode analysis, for example, the annotation below leads to the triple on the right:</a:t>
            </a:r>
            <a:endParaRPr lang="en-US" dirty="0"/>
          </a:p>
        </p:txBody>
      </p:sp>
      <p:pic>
        <p:nvPicPr>
          <p:cNvPr id="10" name="dfu_anno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1300" y="5426104"/>
            <a:ext cx="5174762" cy="91505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386"/>
          <p:cNvSpPr/>
          <p:nvPr/>
        </p:nvSpPr>
        <p:spPr>
          <a:xfrm>
            <a:off x="5969977" y="5119132"/>
            <a:ext cx="2217647" cy="39321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sz="1050">
                <a:latin typeface="Arial Narrow" panose="020B0606020202030204" pitchFamily="34" charset="0"/>
              </a:rPr>
              <a:t>LocationProviderAndroidGPS</a:t>
            </a:r>
          </a:p>
        </p:txBody>
      </p:sp>
      <p:sp>
        <p:nvSpPr>
          <p:cNvPr id="12" name="Shape 387"/>
          <p:cNvSpPr/>
          <p:nvPr/>
        </p:nvSpPr>
        <p:spPr>
          <a:xfrm>
            <a:off x="7077808" y="5512346"/>
            <a:ext cx="0" cy="70780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388"/>
          <p:cNvSpPr/>
          <p:nvPr/>
        </p:nvSpPr>
        <p:spPr>
          <a:xfrm>
            <a:off x="6390925" y="6220148"/>
            <a:ext cx="1375750" cy="42077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sz="1050" dirty="0" err="1">
                <a:solidFill>
                  <a:srgbClr val="000000"/>
                </a:solidFill>
                <a:latin typeface="Arial Narrow" panose="020B0606020202030204" pitchFamily="34" charset="0"/>
                <a:ea typeface="Calibri"/>
                <a:cs typeface="Calibri"/>
              </a:rPr>
              <a:t>LocationProvider</a:t>
            </a:r>
            <a:endParaRPr sz="1050" dirty="0">
              <a:solidFill>
                <a:srgbClr val="000000"/>
              </a:solidFill>
              <a:latin typeface="Arial Narrow" panose="020B0606020202030204" pitchFamily="34" charset="0"/>
              <a:ea typeface="Calibri"/>
              <a:cs typeface="Calibri"/>
            </a:endParaRPr>
          </a:p>
        </p:txBody>
      </p:sp>
      <p:sp>
        <p:nvSpPr>
          <p:cNvPr id="14" name="Shape 389"/>
          <p:cNvSpPr/>
          <p:nvPr/>
        </p:nvSpPr>
        <p:spPr>
          <a:xfrm>
            <a:off x="7077808" y="5696969"/>
            <a:ext cx="1458089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sz="1600" dirty="0" err="1">
                <a:solidFill>
                  <a:schemeClr val="bg1">
                    <a:lumMod val="50000"/>
                  </a:schemeClr>
                </a:solidFill>
              </a:rPr>
              <a:t>hasFunctionality</a:t>
            </a:r>
            <a:endParaRPr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697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697" y="1103811"/>
            <a:ext cx="8229600" cy="5262155"/>
          </a:xfrm>
        </p:spPr>
        <p:txBody>
          <a:bodyPr/>
          <a:lstStyle/>
          <a:p>
            <a:r>
              <a:rPr lang="en-US" sz="2000" dirty="0" smtClean="0"/>
              <a:t>CP1: External service dependency (e.g. GPS)</a:t>
            </a:r>
          </a:p>
          <a:p>
            <a:r>
              <a:rPr lang="en-US" sz="2000" dirty="0"/>
              <a:t>CP2: Mission requirement dependency (number of clients, message rate, message size</a:t>
            </a:r>
            <a:r>
              <a:rPr lang="en-US" sz="2000" dirty="0" smtClean="0"/>
              <a:t>)</a:t>
            </a:r>
          </a:p>
          <a:p>
            <a:endParaRPr lang="en-US" sz="1200" dirty="0"/>
          </a:p>
          <a:p>
            <a:r>
              <a:rPr lang="en-US" sz="2000" dirty="0" smtClean="0"/>
              <a:t>Each CP has various progressions:</a:t>
            </a:r>
            <a:endParaRPr lang="en-US" sz="2000" dirty="0"/>
          </a:p>
          <a:p>
            <a:pPr lvl="1"/>
            <a:r>
              <a:rPr lang="en-US" sz="1800" dirty="0" smtClean="0"/>
              <a:t>Change requested before deployment</a:t>
            </a:r>
          </a:p>
          <a:p>
            <a:pPr marL="1257300" lvl="2" indent="-342900">
              <a:buFont typeface="+mj-lt"/>
              <a:buAutoNum type="alphaUcPeriod"/>
            </a:pPr>
            <a:r>
              <a:rPr lang="en-US" sz="1600" dirty="0" smtClean="0"/>
              <a:t>DFUs needed to configure an alternate product exists</a:t>
            </a:r>
          </a:p>
          <a:p>
            <a:pPr marL="1257300" lvl="2" indent="-342900">
              <a:buFont typeface="+mj-lt"/>
              <a:buAutoNum type="alphaUcPeriod"/>
            </a:pPr>
            <a:r>
              <a:rPr lang="en-US" sz="1600" dirty="0" smtClean="0"/>
              <a:t>DFUs needed to configure the alternate does not exist</a:t>
            </a:r>
            <a:endParaRPr lang="en-US" sz="1600" dirty="0"/>
          </a:p>
          <a:p>
            <a:pPr lvl="1"/>
            <a:r>
              <a:rPr lang="en-US" sz="1800" dirty="0"/>
              <a:t>Change detected at </a:t>
            </a:r>
            <a:r>
              <a:rPr lang="en-US" sz="1800" dirty="0" smtClean="0"/>
              <a:t>runtime/in-mission</a:t>
            </a:r>
          </a:p>
          <a:p>
            <a:pPr marL="1257300" lvl="2" indent="-342900">
              <a:buFont typeface="+mj-lt"/>
              <a:buAutoNum type="alphaUcPeriod" startAt="3"/>
            </a:pPr>
            <a:r>
              <a:rPr lang="en-US" sz="1600" dirty="0" smtClean="0"/>
              <a:t>Deployed system is not capable to handle (fails)</a:t>
            </a:r>
            <a:r>
              <a:rPr lang="en-US" sz="1600" dirty="0" smtClean="0">
                <a:sym typeface="Wingdings" panose="05000000000000000000" pitchFamily="2" charset="2"/>
              </a:rPr>
              <a:t> trigger (A)</a:t>
            </a:r>
            <a:endParaRPr lang="en-US" sz="1600" dirty="0">
              <a:sym typeface="Wingdings" panose="05000000000000000000" pitchFamily="2" charset="2"/>
            </a:endParaRPr>
          </a:p>
          <a:p>
            <a:pPr marL="1257300" lvl="2" indent="-342900">
              <a:buFont typeface="+mj-lt"/>
              <a:buAutoNum type="alphaUcPeriod" startAt="3"/>
            </a:pPr>
            <a:r>
              <a:rPr lang="en-US" sz="1600" dirty="0" smtClean="0"/>
              <a:t>Deployed system is (has evolved to become due to A and/or B) able to handle</a:t>
            </a:r>
          </a:p>
          <a:p>
            <a:pPr lvl="3"/>
            <a:r>
              <a:rPr lang="en-US" sz="1400" dirty="0" smtClean="0"/>
              <a:t>Absorbs within (e.g., executes appropriate branches of code)</a:t>
            </a:r>
          </a:p>
          <a:p>
            <a:pPr lvl="3"/>
            <a:r>
              <a:rPr lang="en-US" sz="1400" dirty="0" smtClean="0"/>
              <a:t>Evolves (changes configuration or code, may download)</a:t>
            </a:r>
          </a:p>
          <a:p>
            <a:r>
              <a:rPr lang="en-US" sz="2200" dirty="0" smtClean="0"/>
              <a:t>Our initial focus is (A), and then (B)</a:t>
            </a:r>
          </a:p>
          <a:p>
            <a:pPr lvl="1"/>
            <a:r>
              <a:rPr lang="en-US" sz="1800" dirty="0" smtClean="0"/>
              <a:t>In (B) – not claiming that we will be able to synthesize arbitrary programs, the goal is guided instrumentation or transformation of existing code (ordering of arguments, inserting a pipeline element,…)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Component, DFU, Models – Part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6EC6-00F5-4B80-A2B8-EF30F4E93FC1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655646" y="1960298"/>
            <a:ext cx="1246636" cy="2859944"/>
            <a:chOff x="655646" y="1960298"/>
            <a:chExt cx="1246636" cy="2859944"/>
          </a:xfrm>
        </p:grpSpPr>
        <p:sp>
          <p:nvSpPr>
            <p:cNvPr id="7" name="Oval 6"/>
            <p:cNvSpPr/>
            <p:nvPr/>
          </p:nvSpPr>
          <p:spPr>
            <a:xfrm>
              <a:off x="655646" y="2577834"/>
              <a:ext cx="474133" cy="44026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1428149" y="2577834"/>
              <a:ext cx="474133" cy="44026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1079080" y="3170105"/>
              <a:ext cx="474133" cy="44026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80533" y="1960298"/>
              <a:ext cx="871228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084829" y="3876672"/>
              <a:ext cx="474133" cy="44026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Y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80533" y="4515442"/>
              <a:ext cx="871228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Elbow Connector 14"/>
            <p:cNvCxnSpPr>
              <a:stCxn id="10" idx="2"/>
              <a:endCxn id="7" idx="0"/>
            </p:cNvCxnSpPr>
            <p:nvPr/>
          </p:nvCxnSpPr>
          <p:spPr>
            <a:xfrm rot="5400000">
              <a:off x="948062" y="2209749"/>
              <a:ext cx="312736" cy="423434"/>
            </a:xfrm>
            <a:prstGeom prst="bentConnector3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stCxn id="10" idx="2"/>
              <a:endCxn id="8" idx="0"/>
            </p:cNvCxnSpPr>
            <p:nvPr/>
          </p:nvCxnSpPr>
          <p:spPr>
            <a:xfrm rot="16200000" flipH="1">
              <a:off x="1334313" y="2246931"/>
              <a:ext cx="312736" cy="349069"/>
            </a:xfrm>
            <a:prstGeom prst="bentConnector3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/>
            <p:cNvCxnSpPr>
              <a:stCxn id="7" idx="4"/>
              <a:endCxn id="9" idx="0"/>
            </p:cNvCxnSpPr>
            <p:nvPr/>
          </p:nvCxnSpPr>
          <p:spPr>
            <a:xfrm rot="16200000" flipH="1">
              <a:off x="1028428" y="2882386"/>
              <a:ext cx="152004" cy="423434"/>
            </a:xfrm>
            <a:prstGeom prst="bentConnector3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stCxn id="8" idx="4"/>
              <a:endCxn id="9" idx="0"/>
            </p:cNvCxnSpPr>
            <p:nvPr/>
          </p:nvCxnSpPr>
          <p:spPr>
            <a:xfrm rot="5400000">
              <a:off x="1414680" y="2919569"/>
              <a:ext cx="152004" cy="349069"/>
            </a:xfrm>
            <a:prstGeom prst="bentConnector3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9" idx="4"/>
              <a:endCxn id="11" idx="0"/>
            </p:cNvCxnSpPr>
            <p:nvPr/>
          </p:nvCxnSpPr>
          <p:spPr>
            <a:xfrm>
              <a:off x="1316147" y="3610372"/>
              <a:ext cx="5749" cy="2663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13" idx="0"/>
            </p:cNvCxnSpPr>
            <p:nvPr/>
          </p:nvCxnSpPr>
          <p:spPr>
            <a:xfrm flipH="1">
              <a:off x="1316147" y="4316939"/>
              <a:ext cx="5749" cy="1985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2979273" y="1888955"/>
            <a:ext cx="1899344" cy="31393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r>
              <a:rPr lang="en-US" dirty="0" smtClean="0"/>
              <a:t>x = new X (…);</a:t>
            </a:r>
          </a:p>
          <a:p>
            <a:r>
              <a:rPr lang="en-US" dirty="0" err="1" smtClean="0"/>
              <a:t>x.init</a:t>
            </a:r>
            <a:r>
              <a:rPr lang="en-US" dirty="0" smtClean="0"/>
              <a:t>(…);</a:t>
            </a:r>
          </a:p>
          <a:p>
            <a:endParaRPr lang="en-US" dirty="0" smtClean="0"/>
          </a:p>
          <a:p>
            <a:r>
              <a:rPr lang="en-US" dirty="0" smtClean="0"/>
              <a:t>…</a:t>
            </a:r>
          </a:p>
          <a:p>
            <a:r>
              <a:rPr lang="en-US" dirty="0"/>
              <a:t>y</a:t>
            </a:r>
            <a:r>
              <a:rPr lang="en-US" dirty="0" smtClean="0"/>
              <a:t>= new Y(…);</a:t>
            </a:r>
          </a:p>
          <a:p>
            <a:r>
              <a:rPr lang="en-US" dirty="0" err="1" smtClean="0"/>
              <a:t>y.init</a:t>
            </a:r>
            <a:r>
              <a:rPr lang="en-US" dirty="0" smtClean="0"/>
              <a:t>(…);</a:t>
            </a:r>
          </a:p>
          <a:p>
            <a:r>
              <a:rPr lang="en-US" dirty="0" smtClean="0"/>
              <a:t>…..</a:t>
            </a:r>
          </a:p>
          <a:p>
            <a:r>
              <a:rPr lang="en-US" dirty="0" err="1" smtClean="0"/>
              <a:t>x.setNext</a:t>
            </a:r>
            <a:r>
              <a:rPr lang="en-US" dirty="0" smtClean="0"/>
              <a:t>(y);</a:t>
            </a:r>
          </a:p>
          <a:p>
            <a:r>
              <a:rPr lang="en-US" dirty="0" smtClean="0"/>
              <a:t>….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319978" y="2366004"/>
            <a:ext cx="1216016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Class X  {</a:t>
            </a:r>
          </a:p>
          <a:p>
            <a:pPr>
              <a:lnSpc>
                <a:spcPct val="50000"/>
              </a:lnSpc>
            </a:pPr>
            <a:r>
              <a:rPr lang="en-US" dirty="0" smtClean="0"/>
              <a:t>…</a:t>
            </a:r>
          </a:p>
          <a:p>
            <a:pPr>
              <a:lnSpc>
                <a:spcPct val="50000"/>
              </a:lnSpc>
            </a:pPr>
            <a:r>
              <a:rPr lang="en-US" dirty="0" smtClean="0"/>
              <a:t>…</a:t>
            </a:r>
          </a:p>
          <a:p>
            <a:r>
              <a:rPr lang="en-US" dirty="0" smtClean="0"/>
              <a:t>}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19978" y="3486817"/>
            <a:ext cx="1216016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Class Y {</a:t>
            </a:r>
          </a:p>
          <a:p>
            <a:pPr>
              <a:lnSpc>
                <a:spcPct val="50000"/>
              </a:lnSpc>
            </a:pPr>
            <a:r>
              <a:rPr lang="en-US" dirty="0" smtClean="0"/>
              <a:t>…</a:t>
            </a:r>
          </a:p>
          <a:p>
            <a:pPr>
              <a:lnSpc>
                <a:spcPct val="50000"/>
              </a:lnSpc>
            </a:pPr>
            <a:r>
              <a:rPr lang="en-US" dirty="0" smtClean="0"/>
              <a:t>…</a:t>
            </a:r>
          </a:p>
          <a:p>
            <a:r>
              <a:rPr lang="en-US" dirty="0"/>
              <a:t>}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1299" y="1080493"/>
            <a:ext cx="8530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DFUs are the code units that </a:t>
            </a:r>
            <a:r>
              <a:rPr lang="en-US" dirty="0" err="1" smtClean="0"/>
              <a:t>IMMoRTALS</a:t>
            </a:r>
            <a:r>
              <a:rPr lang="en-US" dirty="0" smtClean="0"/>
              <a:t> manipulate. The simplest evolution is substitution of PLA components, in which case  component == DFU  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09073" y="5265210"/>
            <a:ext cx="149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Component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675466" y="2265099"/>
            <a:ext cx="4334933" cy="112514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Elbow Connector 35"/>
          <p:cNvCxnSpPr>
            <a:stCxn id="33" idx="1"/>
            <a:endCxn id="9" idx="2"/>
          </p:cNvCxnSpPr>
          <p:nvPr/>
        </p:nvCxnSpPr>
        <p:spPr>
          <a:xfrm rot="10800000" flipH="1">
            <a:off x="409072" y="3390240"/>
            <a:ext cx="670007" cy="2059637"/>
          </a:xfrm>
          <a:prstGeom prst="bentConnector3">
            <a:avLst>
              <a:gd name="adj1" fmla="val -34119"/>
            </a:avLst>
          </a:prstGeom>
          <a:ln w="3175">
            <a:solidFill>
              <a:schemeClr val="bg1">
                <a:lumMod val="50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40" idx="3"/>
            <a:endCxn id="34" idx="1"/>
          </p:cNvCxnSpPr>
          <p:nvPr/>
        </p:nvCxnSpPr>
        <p:spPr>
          <a:xfrm flipV="1">
            <a:off x="1516030" y="2827669"/>
            <a:ext cx="1159436" cy="2980860"/>
          </a:xfrm>
          <a:prstGeom prst="bentConnector3">
            <a:avLst>
              <a:gd name="adj1" fmla="val 61684"/>
            </a:avLst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95324" y="5623863"/>
            <a:ext cx="72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DFU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155642" y="2013137"/>
            <a:ext cx="1999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No single way to point to a “DFU”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No easy way to represent resource description</a:t>
            </a:r>
            <a:endParaRPr lang="en-US" sz="1600" dirty="0"/>
          </a:p>
        </p:txBody>
      </p:sp>
      <p:sp>
        <p:nvSpPr>
          <p:cNvPr id="48" name="Down Arrow 47"/>
          <p:cNvSpPr/>
          <p:nvPr/>
        </p:nvSpPr>
        <p:spPr>
          <a:xfrm>
            <a:off x="7926156" y="3929234"/>
            <a:ext cx="281205" cy="3073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620243" y="4687688"/>
            <a:ext cx="35345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anose="020B0606020202030204" pitchFamily="34" charset="0"/>
              </a:rPr>
              <a:t>IMMoRTALS</a:t>
            </a:r>
            <a:r>
              <a:rPr lang="en-US" sz="1600" dirty="0" smtClean="0">
                <a:latin typeface="Arial Narrow" panose="020B0606020202030204" pitchFamily="34" charset="0"/>
              </a:rPr>
              <a:t> is using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 Narrow" panose="020B0606020202030204" pitchFamily="34" charset="0"/>
              </a:rPr>
              <a:t>JAVA annotation to define the DFUs (e.g., semantic spec is captured as an annotation)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 Narrow" panose="020B0606020202030204" pitchFamily="34" charset="0"/>
              </a:rPr>
              <a:t>Triple store to catalog DFUs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 Narrow" panose="020B0606020202030204" pitchFamily="34" charset="0"/>
              </a:rPr>
              <a:t>Resource DSL to describe resource spec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 Narrow" panose="020B0606020202030204" pitchFamily="34" charset="0"/>
              </a:rPr>
              <a:t>Triple store to store the relationships (models) 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2296" y="4843610"/>
            <a:ext cx="2532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Product (Arch Model)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022103" y="5020747"/>
            <a:ext cx="149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Codebase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37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3" grpId="0"/>
      <p:bldP spid="34" grpId="0" animBg="1"/>
      <p:bldP spid="40" grpId="0"/>
      <p:bldP spid="47" grpId="0"/>
      <p:bldP spid="48" grpId="0" animBg="1"/>
      <p:bldP spid="49" grpId="0"/>
      <p:bldP spid="50" grpId="0"/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728A-5C6C-4DC9-ACFF-9E47917C190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8652" r="8157" b="7105"/>
          <a:stretch/>
        </p:blipFill>
        <p:spPr>
          <a:xfrm>
            <a:off x="0" y="38685"/>
            <a:ext cx="9211006" cy="657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0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Component, DFU, Models – Part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6EC6-00F5-4B80-A2B8-EF30F4E93FC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1299" y="1080493"/>
            <a:ext cx="8530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DFUs that are not PLA components– code units that can be evolved to accommodate ecosystem change, e.g., a function in a class 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3931" y="2361341"/>
            <a:ext cx="1998034" cy="35548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Class X  {</a:t>
            </a:r>
          </a:p>
          <a:p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1 m1;</a:t>
            </a:r>
          </a:p>
          <a:p>
            <a:r>
              <a:rPr lang="en-US" dirty="0" smtClean="0"/>
              <a:t>M2 m2;</a:t>
            </a:r>
          </a:p>
          <a:p>
            <a:pPr>
              <a:lnSpc>
                <a:spcPct val="50000"/>
              </a:lnSpc>
            </a:pPr>
            <a:r>
              <a:rPr lang="en-US" dirty="0" smtClean="0"/>
              <a:t>…</a:t>
            </a:r>
          </a:p>
          <a:p>
            <a:pPr>
              <a:lnSpc>
                <a:spcPct val="50000"/>
              </a:lnSpc>
            </a:pPr>
            <a:r>
              <a:rPr lang="en-US" dirty="0" smtClean="0"/>
              <a:t>…</a:t>
            </a:r>
          </a:p>
          <a:p>
            <a:pPr>
              <a:lnSpc>
                <a:spcPct val="50000"/>
              </a:lnSpc>
            </a:pPr>
            <a:endParaRPr lang="en-US" dirty="0" smtClean="0"/>
          </a:p>
          <a:p>
            <a:r>
              <a:rPr lang="en-US" dirty="0" smtClean="0"/>
              <a:t>M1 f1(…) { … } ;</a:t>
            </a:r>
          </a:p>
          <a:p>
            <a:endParaRPr lang="en-US" dirty="0" smtClean="0"/>
          </a:p>
          <a:p>
            <a:r>
              <a:rPr lang="en-US" dirty="0" smtClean="0"/>
              <a:t>void f2(…) {</a:t>
            </a:r>
          </a:p>
          <a:p>
            <a:r>
              <a:rPr lang="en-US" dirty="0" smtClean="0"/>
              <a:t>   m2 = f1(…);</a:t>
            </a:r>
            <a:endParaRPr lang="en-US" dirty="0"/>
          </a:p>
          <a:p>
            <a:r>
              <a:rPr lang="en-US" dirty="0" smtClean="0"/>
              <a:t> };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}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97141" y="5916160"/>
            <a:ext cx="165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base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21049" y="5789160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Arch model of class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310465" y="6169524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Function</a:t>
            </a:r>
            <a:endParaRPr lang="en-US" dirty="0"/>
          </a:p>
        </p:txBody>
      </p:sp>
      <p:cxnSp>
        <p:nvCxnSpPr>
          <p:cNvPr id="44" name="Elbow Connector 43"/>
          <p:cNvCxnSpPr>
            <a:stCxn id="42" idx="1"/>
            <a:endCxn id="3" idx="2"/>
          </p:cNvCxnSpPr>
          <p:nvPr/>
        </p:nvCxnSpPr>
        <p:spPr>
          <a:xfrm rot="10800000" flipH="1">
            <a:off x="3310464" y="4013600"/>
            <a:ext cx="59267" cy="2340591"/>
          </a:xfrm>
          <a:prstGeom prst="bentConnector3">
            <a:avLst>
              <a:gd name="adj1" fmla="val -385712"/>
            </a:avLst>
          </a:prstGeom>
          <a:ln w="3175">
            <a:solidFill>
              <a:schemeClr val="bg1">
                <a:lumMod val="50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111499" y="6489980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Corresponding DFU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58552" y="3893563"/>
            <a:ext cx="2535448" cy="34056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8" name="Elbow Connector 47"/>
          <p:cNvCxnSpPr>
            <a:stCxn id="45" idx="1"/>
            <a:endCxn id="46" idx="3"/>
          </p:cNvCxnSpPr>
          <p:nvPr/>
        </p:nvCxnSpPr>
        <p:spPr>
          <a:xfrm rot="10800000">
            <a:off x="2794001" y="4063848"/>
            <a:ext cx="317499" cy="2610799"/>
          </a:xfrm>
          <a:prstGeom prst="bentConnector3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2890262" y="1848935"/>
            <a:ext cx="3293580" cy="3940959"/>
            <a:chOff x="2890262" y="1848935"/>
            <a:chExt cx="3293580" cy="3940959"/>
          </a:xfrm>
        </p:grpSpPr>
        <p:grpSp>
          <p:nvGrpSpPr>
            <p:cNvPr id="39" name="Group 38"/>
            <p:cNvGrpSpPr/>
            <p:nvPr/>
          </p:nvGrpSpPr>
          <p:grpSpPr>
            <a:xfrm>
              <a:off x="3290356" y="1848935"/>
              <a:ext cx="2893486" cy="3940959"/>
              <a:chOff x="2909356" y="1848935"/>
              <a:chExt cx="2893486" cy="3940959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115732" y="2929467"/>
                <a:ext cx="491067" cy="42333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m1</a:t>
                </a:r>
                <a:endParaRPr lang="en-US" dirty="0"/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2988732" y="3793066"/>
                <a:ext cx="643468" cy="441065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110566" y="2948903"/>
                <a:ext cx="491067" cy="42333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m2</a:t>
                </a:r>
                <a:endParaRPr lang="en-US" dirty="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4051299" y="3793065"/>
                <a:ext cx="643468" cy="441065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</a:t>
                </a:r>
                <a:r>
                  <a:rPr lang="en-US" dirty="0"/>
                  <a:t>2</a:t>
                </a:r>
              </a:p>
            </p:txBody>
          </p:sp>
          <p:cxnSp>
            <p:nvCxnSpPr>
              <p:cNvPr id="16" name="Elbow Connector 15"/>
              <p:cNvCxnSpPr>
                <a:stCxn id="13" idx="0"/>
              </p:cNvCxnSpPr>
              <p:nvPr/>
            </p:nvCxnSpPr>
            <p:spPr>
              <a:xfrm rot="5400000" flipH="1" flipV="1">
                <a:off x="4443748" y="2570885"/>
                <a:ext cx="290370" cy="465667"/>
              </a:xfrm>
              <a:prstGeom prst="bentConnector2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Elbow Connector 17"/>
              <p:cNvCxnSpPr>
                <a:stCxn id="2" idx="0"/>
              </p:cNvCxnSpPr>
              <p:nvPr/>
            </p:nvCxnSpPr>
            <p:spPr>
              <a:xfrm rot="5400000" flipH="1" flipV="1">
                <a:off x="3162300" y="2332567"/>
                <a:ext cx="795867" cy="39793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>
                <a:stCxn id="3" idx="6"/>
                <a:endCxn id="14" idx="2"/>
              </p:cNvCxnSpPr>
              <p:nvPr/>
            </p:nvCxnSpPr>
            <p:spPr>
              <a:xfrm flipV="1">
                <a:off x="3632200" y="4013598"/>
                <a:ext cx="419099" cy="1"/>
              </a:xfrm>
              <a:prstGeom prst="straightConnector1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headEnd type="triangl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4506382" y="2289201"/>
                <a:ext cx="1117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 Narrow" panose="020B0606020202030204" pitchFamily="34" charset="0"/>
                  </a:rPr>
                  <a:t>Basic type</a:t>
                </a:r>
                <a:endParaRPr lang="en-US" dirty="0">
                  <a:latin typeface="Arial Narrow" panose="020B0606020202030204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988732" y="1848935"/>
                <a:ext cx="2777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 Narrow" panose="020B0606020202030204" pitchFamily="34" charset="0"/>
                  </a:rPr>
                  <a:t>Library or user defined classes</a:t>
                </a:r>
                <a:endParaRPr lang="en-US" dirty="0">
                  <a:latin typeface="Arial Narrow" panose="020B0606020202030204" pitchFamily="34" charset="0"/>
                </a:endParaRPr>
              </a:p>
            </p:txBody>
          </p:sp>
          <p:cxnSp>
            <p:nvCxnSpPr>
              <p:cNvPr id="24" name="Straight Arrow Connector 23"/>
              <p:cNvCxnSpPr>
                <a:endCxn id="14" idx="4"/>
              </p:cNvCxnSpPr>
              <p:nvPr/>
            </p:nvCxnSpPr>
            <p:spPr>
              <a:xfrm flipV="1">
                <a:off x="4356099" y="4234130"/>
                <a:ext cx="0" cy="4056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3606799" y="3651231"/>
                <a:ext cx="6222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 Narrow" panose="020B0606020202030204" pitchFamily="34" charset="0"/>
                  </a:rPr>
                  <a:t>uses</a:t>
                </a:r>
                <a:endParaRPr lang="en-US" dirty="0">
                  <a:latin typeface="Arial Narrow" panose="020B0606020202030204" pitchFamily="34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987800" y="4608362"/>
                <a:ext cx="770466" cy="33867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Arial Narrow" panose="020B0606020202030204" pitchFamily="34" charset="0"/>
                  </a:rPr>
                  <a:t>Inputs</a:t>
                </a:r>
                <a:endParaRPr lang="en-US" dirty="0">
                  <a:latin typeface="Arial Narrow" panose="020B0606020202030204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950633" y="4608362"/>
                <a:ext cx="770466" cy="33867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Arial Narrow" panose="020B0606020202030204" pitchFamily="34" charset="0"/>
                  </a:rPr>
                  <a:t>Inputs</a:t>
                </a:r>
                <a:endParaRPr lang="en-US" dirty="0">
                  <a:latin typeface="Arial Narrow" panose="020B0606020202030204" pitchFamily="34" charset="0"/>
                </a:endParaRPr>
              </a:p>
            </p:txBody>
          </p:sp>
          <p:cxnSp>
            <p:nvCxnSpPr>
              <p:cNvPr id="28" name="Straight Arrow Connector 27"/>
              <p:cNvCxnSpPr/>
              <p:nvPr/>
            </p:nvCxnSpPr>
            <p:spPr>
              <a:xfrm flipV="1">
                <a:off x="3331631" y="4234131"/>
                <a:ext cx="0" cy="4056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14" idx="1"/>
                <a:endCxn id="2" idx="2"/>
              </p:cNvCxnSpPr>
              <p:nvPr/>
            </p:nvCxnSpPr>
            <p:spPr>
              <a:xfrm flipH="1" flipV="1">
                <a:off x="3361266" y="3352800"/>
                <a:ext cx="784267" cy="504857"/>
              </a:xfrm>
              <a:prstGeom prst="straightConnector1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V="1">
                <a:off x="3115732" y="4947034"/>
                <a:ext cx="0" cy="2176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V="1">
                <a:off x="3268132" y="4947034"/>
                <a:ext cx="0" cy="2176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V="1">
                <a:off x="3560233" y="4947034"/>
                <a:ext cx="0" cy="2176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V="1">
                <a:off x="4157132" y="4972434"/>
                <a:ext cx="0" cy="2176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V="1">
                <a:off x="4309532" y="4972434"/>
                <a:ext cx="0" cy="2176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V="1">
                <a:off x="4601633" y="4972434"/>
                <a:ext cx="0" cy="2176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2909356" y="5198963"/>
                <a:ext cx="2893486" cy="590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>
                    <a:latin typeface="Arial Narrow" panose="020B0606020202030204" pitchFamily="34" charset="0"/>
                  </a:rPr>
                  <a:t>Input types (basic, library or user defined</a:t>
                </a:r>
                <a:endParaRPr lang="en-US" dirty="0">
                  <a:latin typeface="Arial Narrow" panose="020B0606020202030204" pitchFamily="34" charset="0"/>
                </a:endParaRPr>
              </a:p>
            </p:txBody>
          </p:sp>
        </p:grpSp>
        <p:cxnSp>
          <p:nvCxnSpPr>
            <p:cNvPr id="54" name="Straight Arrow Connector 53"/>
            <p:cNvCxnSpPr/>
            <p:nvPr/>
          </p:nvCxnSpPr>
          <p:spPr>
            <a:xfrm flipH="1" flipV="1">
              <a:off x="3649132" y="3524231"/>
              <a:ext cx="0" cy="26883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14" idx="0"/>
            </p:cNvCxnSpPr>
            <p:nvPr/>
          </p:nvCxnSpPr>
          <p:spPr>
            <a:xfrm flipH="1" flipV="1">
              <a:off x="4737099" y="3524231"/>
              <a:ext cx="0" cy="268834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717031" y="3431899"/>
              <a:ext cx="870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 Narrow" panose="020B0606020202030204" pitchFamily="34" charset="0"/>
                </a:rPr>
                <a:t>Output</a:t>
              </a:r>
              <a:endParaRPr lang="en-US" dirty="0">
                <a:latin typeface="Arial Narrow" panose="020B0606020202030204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890262" y="3431899"/>
              <a:ext cx="870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 Narrow" panose="020B0606020202030204" pitchFamily="34" charset="0"/>
                </a:rPr>
                <a:t>Output</a:t>
              </a:r>
              <a:endParaRPr lang="en-US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5734031" y="3901688"/>
            <a:ext cx="34120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Easier to point to a DFU, but not enough for modifying f1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Need functional (semantics) and extra-functional (resource) spec (obvious)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May need some representation and dependency of f1’s internal and f1’s relationship in its container (e.g., class) as well (can potentially be on-demand)</a:t>
            </a:r>
          </a:p>
        </p:txBody>
      </p:sp>
      <p:sp>
        <p:nvSpPr>
          <p:cNvPr id="61" name="Down Arrow 60"/>
          <p:cNvSpPr/>
          <p:nvPr/>
        </p:nvSpPr>
        <p:spPr>
          <a:xfrm rot="5400000" flipV="1">
            <a:off x="8102496" y="3169209"/>
            <a:ext cx="281205" cy="3073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3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0" grpId="0"/>
      <p:bldP spid="41" grpId="0"/>
      <p:bldP spid="42" grpId="0"/>
      <p:bldP spid="45" grpId="0"/>
      <p:bldP spid="46" grpId="0" animBg="1"/>
      <p:bldP spid="60" grpId="0"/>
      <p:bldP spid="6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728A-5C6C-4DC9-ACFF-9E47917C190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8651" r="7862" b="18158"/>
          <a:stretch/>
        </p:blipFill>
        <p:spPr>
          <a:xfrm>
            <a:off x="-1" y="-1"/>
            <a:ext cx="9195635" cy="680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2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Specification DSL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92200"/>
            <a:ext cx="8442251" cy="3607391"/>
          </a:xfrm>
        </p:spPr>
        <p:txBody>
          <a:bodyPr/>
          <a:lstStyle/>
          <a:p>
            <a:r>
              <a:rPr lang="en-US" sz="2000" dirty="0" smtClean="0"/>
              <a:t>Overall goal: type system to specify and check the fitness of EFS</a:t>
            </a:r>
          </a:p>
          <a:p>
            <a:pPr lvl="1"/>
            <a:r>
              <a:rPr lang="en-US" sz="1600" dirty="0" smtClean="0"/>
              <a:t>A DFU substituting another</a:t>
            </a:r>
          </a:p>
          <a:p>
            <a:pPr lvl="1"/>
            <a:r>
              <a:rPr lang="en-US" sz="1600" dirty="0" smtClean="0"/>
              <a:t>A DFU being transformed to create another </a:t>
            </a:r>
          </a:p>
          <a:p>
            <a:pPr lvl="1"/>
            <a:endParaRPr lang="en-US" sz="1600" dirty="0" smtClean="0"/>
          </a:p>
          <a:p>
            <a:r>
              <a:rPr lang="en-US" sz="2000" dirty="0" smtClean="0"/>
              <a:t>Conceptual overview</a:t>
            </a:r>
          </a:p>
          <a:p>
            <a:pPr lvl="1"/>
            <a:r>
              <a:rPr lang="en-US" sz="1600" dirty="0"/>
              <a:t>Atomic DFU: a constant with a </a:t>
            </a:r>
            <a:r>
              <a:rPr lang="en-US" sz="1600" i="1" dirty="0"/>
              <a:t>resource type</a:t>
            </a:r>
            <a:r>
              <a:rPr lang="en-US" sz="1600" dirty="0"/>
              <a:t>  A      B</a:t>
            </a:r>
          </a:p>
          <a:p>
            <a:pPr lvl="1"/>
            <a:r>
              <a:rPr lang="en-US" sz="1600" dirty="0" smtClean="0"/>
              <a:t>DFUs can be composed, a component or a product can thus have a resource type</a:t>
            </a:r>
          </a:p>
          <a:p>
            <a:pPr lvl="1"/>
            <a:r>
              <a:rPr lang="en-US" sz="1600" dirty="0" smtClean="0"/>
              <a:t>Application </a:t>
            </a:r>
            <a:r>
              <a:rPr lang="en-US" sz="1600" dirty="0"/>
              <a:t>model: function that composes DFUs and applies DFUs to resources</a:t>
            </a:r>
          </a:p>
          <a:p>
            <a:pPr lvl="1"/>
            <a:r>
              <a:rPr lang="en-US" sz="1600" dirty="0"/>
              <a:t>Application instance: </a:t>
            </a:r>
            <a:r>
              <a:rPr lang="en-US" sz="1600" dirty="0" smtClean="0"/>
              <a:t>all </a:t>
            </a:r>
            <a:r>
              <a:rPr lang="en-US" sz="1600" dirty="0"/>
              <a:t>required </a:t>
            </a:r>
            <a:r>
              <a:rPr lang="en-US" sz="1600" dirty="0" smtClean="0"/>
              <a:t>arguments in the model resolved/assigned</a:t>
            </a:r>
            <a:endParaRPr lang="en-US" sz="1600" dirty="0"/>
          </a:p>
          <a:p>
            <a:pPr lvl="1"/>
            <a:r>
              <a:rPr lang="en-US" sz="1600" dirty="0"/>
              <a:t>Deployment model: resource type that the application instance should satisfy</a:t>
            </a:r>
            <a:br>
              <a:rPr lang="en-US" sz="1600" dirty="0"/>
            </a:br>
            <a:r>
              <a:rPr lang="en-US" sz="1400" dirty="0"/>
              <a:t>–  inputs: resources provided by the environment</a:t>
            </a:r>
            <a:br>
              <a:rPr lang="en-US" sz="1400" dirty="0"/>
            </a:br>
            <a:r>
              <a:rPr lang="en-US" sz="1400" dirty="0"/>
              <a:t>–  outputs: services </a:t>
            </a:r>
            <a:r>
              <a:rPr lang="en-US" sz="1400" dirty="0" smtClean="0"/>
              <a:t>defined (required)  </a:t>
            </a:r>
            <a:r>
              <a:rPr lang="en-US" sz="1400" dirty="0"/>
              <a:t>by the mission </a:t>
            </a:r>
            <a:r>
              <a:rPr lang="en-US" sz="1400" dirty="0" smtClean="0"/>
              <a:t>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38601" y="2296337"/>
            <a:ext cx="443229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i="1" dirty="0" err="1" smtClean="0"/>
              <a:t>DFU</a:t>
            </a:r>
            <a:r>
              <a:rPr lang="en-US" sz="1600" i="1" dirty="0" smtClean="0"/>
              <a:t> requires resources/services A, provides B</a:t>
            </a:r>
            <a:endParaRPr lang="en-US" sz="16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342" y="2802096"/>
            <a:ext cx="283029" cy="10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1553" y="4834528"/>
            <a:ext cx="4206532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i="1" dirty="0" smtClean="0"/>
              <a:t>Can be used to answer these 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smtClean="0"/>
              <a:t>Does this application instance satisfy the deployment model (type checking)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smtClean="0"/>
              <a:t>How do we configure the model to produce a valid instance ( type inference)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smtClean="0"/>
              <a:t>What is the best configuration for a deployment model (inference+ valuation)</a:t>
            </a:r>
            <a:endParaRPr lang="en-US" sz="1600" i="1" dirty="0"/>
          </a:p>
        </p:txBody>
      </p:sp>
      <p:sp>
        <p:nvSpPr>
          <p:cNvPr id="8" name="Rectangle 7"/>
          <p:cNvSpPr/>
          <p:nvPr/>
        </p:nvSpPr>
        <p:spPr>
          <a:xfrm>
            <a:off x="4540102" y="4824000"/>
            <a:ext cx="4476898" cy="18158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i="1" dirty="0"/>
              <a:t>N</a:t>
            </a:r>
            <a:r>
              <a:rPr lang="en-US" sz="1600" i="1" dirty="0" smtClean="0"/>
              <a:t>ovel combination of three theories: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smtClean="0"/>
              <a:t>Affine type systems: resources are finite, can’t use more that we have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smtClean="0"/>
              <a:t>Indexes+ constraints: express constraints and functions on quantities of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err="1" smtClean="0"/>
              <a:t>Variational</a:t>
            </a:r>
            <a:r>
              <a:rPr lang="en-US" sz="1600" i="1" dirty="0" smtClean="0"/>
              <a:t> types: synchronize configuration points across DFUs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37007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DSL Example (Part </a:t>
            </a:r>
            <a:r>
              <a:rPr lang="en-US" dirty="0"/>
              <a:t> </a:t>
            </a:r>
            <a:r>
              <a:rPr lang="en-US" dirty="0" smtClean="0"/>
              <a:t>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3785" y="1703495"/>
            <a:ext cx="9163199" cy="369332"/>
            <a:chOff x="416736" y="1363775"/>
            <a:chExt cx="9163199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416736" y="1363775"/>
              <a:ext cx="9163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LocationProviderAndroidGPS</a:t>
              </a:r>
              <a:r>
                <a:rPr lang="en-US" dirty="0" smtClean="0"/>
                <a:t>: Mem (m)      ! </a:t>
              </a:r>
              <a:r>
                <a:rPr lang="en-US" dirty="0" err="1" smtClean="0"/>
                <a:t>GPSSatSig</a:t>
              </a:r>
              <a:r>
                <a:rPr lang="en-US" dirty="0" smtClean="0"/>
                <a:t>      Mem(m -128)     ! </a:t>
              </a:r>
              <a:r>
                <a:rPr lang="en-US" dirty="0" err="1" smtClean="0"/>
                <a:t>LocData</a:t>
              </a:r>
              <a:endParaRPr lang="en-US" dirty="0"/>
            </a:p>
          </p:txBody>
        </p:sp>
        <p:sp>
          <p:nvSpPr>
            <p:cNvPr id="6" name="Flowchart: Summing Junction 5"/>
            <p:cNvSpPr/>
            <p:nvPr/>
          </p:nvSpPr>
          <p:spPr>
            <a:xfrm>
              <a:off x="4632547" y="1431483"/>
              <a:ext cx="229876" cy="233916"/>
            </a:xfrm>
            <a:prstGeom prst="flowChartSummingJunction">
              <a:avLst/>
            </a:prstGeom>
            <a:noFill/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3682" y="1522377"/>
              <a:ext cx="283029" cy="101600"/>
            </a:xfrm>
            <a:prstGeom prst="rect">
              <a:avLst/>
            </a:prstGeom>
          </p:spPr>
        </p:pic>
        <p:sp>
          <p:nvSpPr>
            <p:cNvPr id="8" name="Flowchart: Summing Junction 7"/>
            <p:cNvSpPr/>
            <p:nvPr/>
          </p:nvSpPr>
          <p:spPr>
            <a:xfrm>
              <a:off x="7967971" y="1431483"/>
              <a:ext cx="229876" cy="233916"/>
            </a:xfrm>
            <a:prstGeom prst="flowChartSummingJunction">
              <a:avLst/>
            </a:prstGeom>
            <a:noFill/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ular Callout 20"/>
          <p:cNvSpPr/>
          <p:nvPr/>
        </p:nvSpPr>
        <p:spPr>
          <a:xfrm>
            <a:off x="334090" y="1188589"/>
            <a:ext cx="896983" cy="300224"/>
          </a:xfrm>
          <a:prstGeom prst="wedgeRectCallout">
            <a:avLst>
              <a:gd name="adj1" fmla="val 58278"/>
              <a:gd name="adj2" fmla="val 1472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DFU Id</a:t>
            </a:r>
            <a:endParaRPr lang="en-US" dirty="0"/>
          </a:p>
        </p:txBody>
      </p:sp>
      <p:sp>
        <p:nvSpPr>
          <p:cNvPr id="22" name="Rectangular Callout 21"/>
          <p:cNvSpPr/>
          <p:nvPr/>
        </p:nvSpPr>
        <p:spPr>
          <a:xfrm>
            <a:off x="2466577" y="1121532"/>
            <a:ext cx="1785258" cy="300224"/>
          </a:xfrm>
          <a:prstGeom prst="wedgeRectCallout">
            <a:avLst>
              <a:gd name="adj1" fmla="val -38"/>
              <a:gd name="adj2" fmla="val 15897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Needs memory</a:t>
            </a:r>
            <a:endParaRPr lang="en-US" dirty="0"/>
          </a:p>
        </p:txBody>
      </p:sp>
      <p:sp>
        <p:nvSpPr>
          <p:cNvPr id="23" name="Rectangular Callout 22"/>
          <p:cNvSpPr/>
          <p:nvPr/>
        </p:nvSpPr>
        <p:spPr>
          <a:xfrm>
            <a:off x="4887743" y="1145818"/>
            <a:ext cx="3330897" cy="300224"/>
          </a:xfrm>
          <a:prstGeom prst="wedgeRectCallout">
            <a:avLst>
              <a:gd name="adj1" fmla="val -38402"/>
              <a:gd name="adj2" fmla="val 13253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Needs GPS sig (non consumable)</a:t>
            </a:r>
            <a:endParaRPr lang="en-US" dirty="0"/>
          </a:p>
        </p:txBody>
      </p:sp>
      <p:sp>
        <p:nvSpPr>
          <p:cNvPr id="24" name="Rectangular Callout 23"/>
          <p:cNvSpPr/>
          <p:nvPr/>
        </p:nvSpPr>
        <p:spPr>
          <a:xfrm>
            <a:off x="1353093" y="2406737"/>
            <a:ext cx="3849264" cy="300224"/>
          </a:xfrm>
          <a:prstGeom prst="wedgeRectCallout">
            <a:avLst>
              <a:gd name="adj1" fmla="val 82806"/>
              <a:gd name="adj2" fmla="val -18439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Consumes 128 units of memory to run</a:t>
            </a:r>
            <a:endParaRPr lang="en-US" dirty="0"/>
          </a:p>
        </p:txBody>
      </p:sp>
      <p:sp>
        <p:nvSpPr>
          <p:cNvPr id="25" name="Rectangular Callout 24"/>
          <p:cNvSpPr/>
          <p:nvPr/>
        </p:nvSpPr>
        <p:spPr>
          <a:xfrm>
            <a:off x="5566318" y="2567812"/>
            <a:ext cx="3473944" cy="300224"/>
          </a:xfrm>
          <a:prstGeom prst="wedgeRectCallout">
            <a:avLst>
              <a:gd name="adj1" fmla="val 42209"/>
              <a:gd name="adj2" fmla="val -23713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Provides location data (semantics)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0" y="3674227"/>
            <a:ext cx="9469225" cy="2546255"/>
            <a:chOff x="-12725" y="2352502"/>
            <a:chExt cx="9469225" cy="2546255"/>
          </a:xfrm>
        </p:grpSpPr>
        <p:sp>
          <p:nvSpPr>
            <p:cNvPr id="36" name="Rectangular Callout 35"/>
            <p:cNvSpPr/>
            <p:nvPr/>
          </p:nvSpPr>
          <p:spPr>
            <a:xfrm>
              <a:off x="104502" y="2374989"/>
              <a:ext cx="896983" cy="300224"/>
            </a:xfrm>
            <a:prstGeom prst="wedgeRectCallout">
              <a:avLst>
                <a:gd name="adj1" fmla="val -17270"/>
                <a:gd name="adj2" fmla="val 603215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ular Callout 36"/>
            <p:cNvSpPr/>
            <p:nvPr/>
          </p:nvSpPr>
          <p:spPr>
            <a:xfrm>
              <a:off x="104502" y="2352502"/>
              <a:ext cx="1092531" cy="331024"/>
            </a:xfrm>
            <a:prstGeom prst="wedgeRectCallout">
              <a:avLst>
                <a:gd name="adj1" fmla="val -41365"/>
                <a:gd name="adj2" fmla="val 30141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Product</a:t>
              </a:r>
              <a:endParaRPr lang="en-US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-12725" y="2744321"/>
              <a:ext cx="9469225" cy="2154436"/>
              <a:chOff x="140288" y="2998668"/>
              <a:chExt cx="9469225" cy="2154436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40288" y="2998668"/>
                <a:ext cx="9469225" cy="2154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50000"/>
                      </a:schemeClr>
                    </a:solidFill>
                    <a:latin typeface="Arial Narrow" panose="020B0606020202030204" pitchFamily="34" charset="0"/>
                  </a:rPr>
                  <a:t>A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Arial Narrow" panose="020B0606020202030204" pitchFamily="34" charset="0"/>
                  </a:rPr>
                  <a:t>client requires a connection to the hub and consumes uplink and downlink according to the size and frequency </a:t>
                </a:r>
                <a:r>
                  <a:rPr lang="en-US" dirty="0" smtClean="0">
                    <a:solidFill>
                      <a:schemeClr val="bg1">
                        <a:lumMod val="50000"/>
                      </a:schemeClr>
                    </a:solidFill>
                    <a:latin typeface="Arial Narrow" panose="020B0606020202030204" pitchFamily="34" charset="0"/>
                  </a:rPr>
                  <a:t>of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Arial Narrow" panose="020B0606020202030204" pitchFamily="34" charset="0"/>
                  </a:rPr>
                  <a:t>its SA messages, and in the case of downlink also the number of other </a:t>
                </a:r>
                <a:r>
                  <a:rPr lang="en-US" dirty="0" smtClean="0">
                    <a:solidFill>
                      <a:schemeClr val="bg1">
                        <a:lumMod val="50000"/>
                      </a:schemeClr>
                    </a:solidFill>
                    <a:latin typeface="Arial Narrow" panose="020B0606020202030204" pitchFamily="34" charset="0"/>
                  </a:rPr>
                  <a:t>clients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Arial Narrow" panose="020B0606020202030204" pitchFamily="34" charset="0"/>
                </a:endParaRPr>
              </a:p>
              <a:p>
                <a:r>
                  <a:rPr lang="en-US" dirty="0" smtClean="0"/>
                  <a:t>client: </a:t>
                </a:r>
                <a:r>
                  <a:rPr lang="en-US" dirty="0"/>
                  <a:t>!</a:t>
                </a:r>
                <a:r>
                  <a:rPr lang="en-US" dirty="0" smtClean="0"/>
                  <a:t>Hub     </a:t>
                </a:r>
                <a:r>
                  <a:rPr lang="en-US" dirty="0"/>
                  <a:t>UL(u) </a:t>
                </a:r>
                <a:r>
                  <a:rPr lang="en-US" dirty="0" smtClean="0"/>
                  <a:t>    DL(d</a:t>
                </a:r>
                <a:r>
                  <a:rPr lang="en-US" dirty="0"/>
                  <a:t>)  </a:t>
                </a:r>
                <a:r>
                  <a:rPr lang="en-US" dirty="0" smtClean="0"/>
                  <a:t>    UL(u </a:t>
                </a:r>
                <a:r>
                  <a:rPr lang="en-US" dirty="0"/>
                  <a:t>- size*</a:t>
                </a:r>
                <a:r>
                  <a:rPr lang="en-US" dirty="0" err="1"/>
                  <a:t>freq</a:t>
                </a:r>
                <a:r>
                  <a:rPr lang="en-US" dirty="0"/>
                  <a:t>) </a:t>
                </a:r>
                <a:r>
                  <a:rPr lang="en-US" dirty="0" smtClean="0"/>
                  <a:t>    DL(d </a:t>
                </a:r>
                <a:r>
                  <a:rPr lang="en-US" dirty="0"/>
                  <a:t>- n*size*</a:t>
                </a:r>
                <a:r>
                  <a:rPr lang="en-US" dirty="0" err="1"/>
                  <a:t>freq</a:t>
                </a:r>
                <a:r>
                  <a:rPr lang="en-US" dirty="0"/>
                  <a:t>)  </a:t>
                </a:r>
                <a:r>
                  <a:rPr lang="en-US" dirty="0" smtClean="0"/>
                  <a:t>   Client</a:t>
                </a:r>
              </a:p>
              <a:p>
                <a:endParaRPr lang="en-US" sz="800" dirty="0"/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Arial Narrow" panose="020B0606020202030204" pitchFamily="34" charset="0"/>
                  </a:rPr>
                  <a:t>A </a:t>
                </a:r>
                <a:r>
                  <a:rPr lang="en-US" dirty="0" smtClean="0">
                    <a:solidFill>
                      <a:schemeClr val="bg1">
                        <a:lumMod val="50000"/>
                      </a:schemeClr>
                    </a:solidFill>
                    <a:latin typeface="Arial Narrow" panose="020B0606020202030204" pitchFamily="34" charset="0"/>
                  </a:rPr>
                  <a:t>server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Arial Narrow" panose="020B0606020202030204" pitchFamily="34" charset="0"/>
                  </a:rPr>
                  <a:t>requires a connection to the hub and consumes uplink and downlink according to </a:t>
                </a:r>
                <a:r>
                  <a:rPr lang="en-US" dirty="0" smtClean="0">
                    <a:solidFill>
                      <a:schemeClr val="bg1">
                        <a:lumMod val="50000"/>
                      </a:schemeClr>
                    </a:solidFill>
                    <a:latin typeface="Arial Narrow" panose="020B0606020202030204" pitchFamily="34" charset="0"/>
                  </a:rPr>
                  <a:t>number of clients and the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Arial Narrow" panose="020B0606020202030204" pitchFamily="34" charset="0"/>
                  </a:rPr>
                  <a:t>size and frequency of its SA </a:t>
                </a:r>
                <a:r>
                  <a:rPr lang="en-US" dirty="0" smtClean="0">
                    <a:solidFill>
                      <a:schemeClr val="bg1">
                        <a:lumMod val="50000"/>
                      </a:schemeClr>
                    </a:solidFill>
                    <a:latin typeface="Arial Narrow" panose="020B0606020202030204" pitchFamily="34" charset="0"/>
                  </a:rPr>
                  <a:t>messages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Arial Narrow" panose="020B0606020202030204" pitchFamily="34" charset="0"/>
                </a:endParaRPr>
              </a:p>
              <a:p>
                <a:r>
                  <a:rPr lang="en-US" dirty="0" smtClean="0"/>
                  <a:t>server: </a:t>
                </a:r>
                <a:r>
                  <a:rPr lang="en-US" dirty="0"/>
                  <a:t>!Hub     UL(u)     DL(d)      UL(u </a:t>
                </a:r>
                <a:r>
                  <a:rPr lang="en-US" dirty="0" smtClean="0"/>
                  <a:t>– n*(n-1)*size*</a:t>
                </a:r>
                <a:r>
                  <a:rPr lang="en-US" dirty="0" err="1" smtClean="0"/>
                  <a:t>freq</a:t>
                </a:r>
                <a:r>
                  <a:rPr lang="en-US" dirty="0"/>
                  <a:t>)     DL(d - n*size*</a:t>
                </a:r>
                <a:r>
                  <a:rPr lang="en-US" dirty="0" err="1"/>
                  <a:t>freq</a:t>
                </a:r>
                <a:r>
                  <a:rPr lang="en-US" dirty="0"/>
                  <a:t>)    </a:t>
                </a:r>
                <a:r>
                  <a:rPr lang="en-US" dirty="0" smtClean="0"/>
                  <a:t>Server</a:t>
                </a:r>
                <a:endParaRPr lang="en-US" dirty="0"/>
              </a:p>
              <a:p>
                <a:endParaRPr lang="en-US" dirty="0"/>
              </a:p>
            </p:txBody>
          </p:sp>
          <p:sp>
            <p:nvSpPr>
              <p:cNvPr id="26" name="Flowchart: Summing Junction 25"/>
              <p:cNvSpPr/>
              <p:nvPr/>
            </p:nvSpPr>
            <p:spPr>
              <a:xfrm>
                <a:off x="1427119" y="3615942"/>
                <a:ext cx="229876" cy="233916"/>
              </a:xfrm>
              <a:prstGeom prst="flowChartSummingJunction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lowchart: Summing Junction 26"/>
              <p:cNvSpPr/>
              <p:nvPr/>
            </p:nvSpPr>
            <p:spPr>
              <a:xfrm>
                <a:off x="2322896" y="3615942"/>
                <a:ext cx="229876" cy="233916"/>
              </a:xfrm>
              <a:prstGeom prst="flowChartSummingJunction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8948" y="3682100"/>
                <a:ext cx="283029" cy="101600"/>
              </a:xfrm>
              <a:prstGeom prst="rect">
                <a:avLst/>
              </a:prstGeom>
            </p:spPr>
          </p:pic>
          <p:sp>
            <p:nvSpPr>
              <p:cNvPr id="29" name="Flowchart: Summing Junction 28"/>
              <p:cNvSpPr/>
              <p:nvPr/>
            </p:nvSpPr>
            <p:spPr>
              <a:xfrm>
                <a:off x="5234681" y="3615942"/>
                <a:ext cx="229876" cy="233916"/>
              </a:xfrm>
              <a:prstGeom prst="flowChartSummingJunction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lowchart: Summing Junction 29"/>
              <p:cNvSpPr/>
              <p:nvPr/>
            </p:nvSpPr>
            <p:spPr>
              <a:xfrm>
                <a:off x="7443578" y="3615942"/>
                <a:ext cx="229876" cy="233916"/>
              </a:xfrm>
              <a:prstGeom prst="flowChartSummingJunction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lowchart: Summing Junction 30"/>
              <p:cNvSpPr/>
              <p:nvPr/>
            </p:nvSpPr>
            <p:spPr>
              <a:xfrm>
                <a:off x="1517118" y="4551700"/>
                <a:ext cx="229876" cy="233916"/>
              </a:xfrm>
              <a:prstGeom prst="flowChartSummingJunction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lowchart: Summing Junction 31"/>
              <p:cNvSpPr/>
              <p:nvPr/>
            </p:nvSpPr>
            <p:spPr>
              <a:xfrm>
                <a:off x="2446147" y="4551700"/>
                <a:ext cx="229876" cy="233916"/>
              </a:xfrm>
              <a:prstGeom prst="flowChartSummingJunction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8545" y="4654625"/>
                <a:ext cx="283029" cy="101600"/>
              </a:xfrm>
              <a:prstGeom prst="rect">
                <a:avLst/>
              </a:prstGeom>
            </p:spPr>
          </p:pic>
          <p:sp>
            <p:nvSpPr>
              <p:cNvPr id="34" name="Flowchart: Summing Junction 33"/>
              <p:cNvSpPr/>
              <p:nvPr/>
            </p:nvSpPr>
            <p:spPr>
              <a:xfrm>
                <a:off x="6155955" y="4551700"/>
                <a:ext cx="229876" cy="233916"/>
              </a:xfrm>
              <a:prstGeom prst="flowChartSummingJunction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Summing Junction 34"/>
              <p:cNvSpPr/>
              <p:nvPr/>
            </p:nvSpPr>
            <p:spPr>
              <a:xfrm>
                <a:off x="8358928" y="4551700"/>
                <a:ext cx="229876" cy="233916"/>
              </a:xfrm>
              <a:prstGeom prst="flowChartSummingJunction">
                <a:avLst/>
              </a:prstGeom>
              <a:noFill/>
              <a:ln w="952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5" name="TextBox 44"/>
          <p:cNvSpPr txBox="1"/>
          <p:nvPr/>
        </p:nvSpPr>
        <p:spPr>
          <a:xfrm>
            <a:off x="1686942" y="2983909"/>
            <a:ext cx="609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Resource type of a DFU (e.g., a substitutable component)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065487" y="6096611"/>
            <a:ext cx="738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Resource type of a larger unit (e.g., a client or server application)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5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45" grpId="0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DSL Example (Part 2)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37489" y="1454347"/>
            <a:ext cx="9094522" cy="1200329"/>
            <a:chOff x="241300" y="4898757"/>
            <a:chExt cx="9094522" cy="1200329"/>
          </a:xfrm>
        </p:grpSpPr>
        <p:sp>
          <p:nvSpPr>
            <p:cNvPr id="14" name="TextBox 13"/>
            <p:cNvSpPr txBox="1"/>
            <p:nvPr/>
          </p:nvSpPr>
          <p:spPr>
            <a:xfrm>
              <a:off x="241300" y="4898757"/>
              <a:ext cx="909452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A sample deployment model for a network with 10 clients and a server</a:t>
              </a:r>
            </a:p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X_10== 10 clients, content in { } are constraints that fix global variables 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US" dirty="0" smtClean="0"/>
                <a:t>deploy: !Hub     UL(u)     Dl(d)       X_10 Client      Server </a:t>
              </a:r>
            </a:p>
            <a:p>
              <a:r>
                <a:rPr lang="en-US" sz="1400" dirty="0">
                  <a:latin typeface="Arial Narrow" panose="020B0606020202030204" pitchFamily="34" charset="0"/>
                </a:rPr>
                <a:t>	</a:t>
              </a:r>
              <a:r>
                <a:rPr lang="en-US" sz="1400" dirty="0" smtClean="0">
                  <a:latin typeface="Arial Narrow" panose="020B0606020202030204" pitchFamily="34" charset="0"/>
                </a:rPr>
                <a:t>								</a:t>
              </a:r>
              <a:r>
                <a:rPr lang="en-US" dirty="0" smtClean="0">
                  <a:latin typeface="Arial Narrow" panose="020B0606020202030204" pitchFamily="34" charset="0"/>
                </a:rPr>
                <a:t>{n=10, u=5000, d=5000, size = 20, </a:t>
              </a:r>
              <a:r>
                <a:rPr lang="en-US" dirty="0" err="1" smtClean="0">
                  <a:latin typeface="Arial Narrow" panose="020B0606020202030204" pitchFamily="34" charset="0"/>
                </a:rPr>
                <a:t>freq</a:t>
              </a:r>
              <a:r>
                <a:rPr lang="en-US" dirty="0" smtClean="0">
                  <a:latin typeface="Arial Narrow" panose="020B0606020202030204" pitchFamily="34" charset="0"/>
                </a:rPr>
                <a:t> = 1} </a:t>
              </a:r>
              <a:endParaRPr lang="en-US" dirty="0">
                <a:latin typeface="Arial Narrow" panose="020B0606020202030204" pitchFamily="34" charset="0"/>
              </a:endParaRPr>
            </a:p>
          </p:txBody>
        </p:sp>
        <p:sp>
          <p:nvSpPr>
            <p:cNvPr id="38" name="Flowchart: Summing Junction 37"/>
            <p:cNvSpPr/>
            <p:nvPr/>
          </p:nvSpPr>
          <p:spPr>
            <a:xfrm>
              <a:off x="1631443" y="5498921"/>
              <a:ext cx="229876" cy="233916"/>
            </a:xfrm>
            <a:prstGeom prst="flowChartSummingJunction">
              <a:avLst/>
            </a:prstGeom>
            <a:noFill/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Summing Junction 38"/>
            <p:cNvSpPr/>
            <p:nvPr/>
          </p:nvSpPr>
          <p:spPr>
            <a:xfrm>
              <a:off x="2523010" y="5504289"/>
              <a:ext cx="229876" cy="233916"/>
            </a:xfrm>
            <a:prstGeom prst="flowChartSummingJunction">
              <a:avLst/>
            </a:prstGeom>
            <a:noFill/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5049" y="5565079"/>
              <a:ext cx="283029" cy="101600"/>
            </a:xfrm>
            <a:prstGeom prst="rect">
              <a:avLst/>
            </a:prstGeom>
          </p:spPr>
        </p:pic>
        <p:sp>
          <p:nvSpPr>
            <p:cNvPr id="41" name="Flowchart: Summing Junction 40"/>
            <p:cNvSpPr/>
            <p:nvPr/>
          </p:nvSpPr>
          <p:spPr>
            <a:xfrm>
              <a:off x="4966730" y="5529227"/>
              <a:ext cx="229876" cy="233916"/>
            </a:xfrm>
            <a:prstGeom prst="flowChartSummingJunction">
              <a:avLst/>
            </a:prstGeom>
            <a:noFill/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167292" y="3220368"/>
            <a:ext cx="65514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application instance:</a:t>
            </a:r>
          </a:p>
          <a:p>
            <a:r>
              <a:rPr lang="en-US" dirty="0"/>
              <a:t>    λ</a:t>
            </a:r>
            <a:r>
              <a:rPr lang="en-US" dirty="0">
                <a:latin typeface="arial, helvetica, sans-serif"/>
              </a:rPr>
              <a:t> hub </a:t>
            </a:r>
            <a:r>
              <a:rPr lang="en-US" dirty="0" err="1">
                <a:latin typeface="arial, helvetica, sans-serif"/>
              </a:rPr>
              <a:t>ul</a:t>
            </a:r>
            <a:r>
              <a:rPr lang="en-US" dirty="0">
                <a:latin typeface="arial, helvetica, sans-serif"/>
              </a:rPr>
              <a:t> dl </a:t>
            </a:r>
            <a:r>
              <a:rPr lang="en-US" dirty="0" smtClean="0">
                <a:latin typeface="arial, helvetica, sans-serif"/>
              </a:rPr>
              <a:t>.</a:t>
            </a:r>
            <a:endParaRPr lang="en-US" dirty="0"/>
          </a:p>
          <a:p>
            <a:r>
              <a:rPr lang="en-US" dirty="0">
                <a:latin typeface="arial" panose="020B0604020202020204" pitchFamily="34" charset="0"/>
              </a:rPr>
              <a:t>    let (ul0, dl0, c0) = client hub </a:t>
            </a:r>
            <a:r>
              <a:rPr lang="en-US" dirty="0" err="1">
                <a:latin typeface="arial" panose="020B0604020202020204" pitchFamily="34" charset="0"/>
              </a:rPr>
              <a:t>ul</a:t>
            </a:r>
            <a:r>
              <a:rPr lang="en-US" dirty="0">
                <a:latin typeface="arial" panose="020B0604020202020204" pitchFamily="34" charset="0"/>
              </a:rPr>
              <a:t> dl </a:t>
            </a:r>
            <a:r>
              <a:rPr lang="en-US" dirty="0" smtClean="0">
                <a:latin typeface="arial" panose="020B0604020202020204" pitchFamily="34" charset="0"/>
              </a:rPr>
              <a:t>in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    let (ul1, dl1, c1) = client hub ul0 dl0 in</a:t>
            </a:r>
            <a:br>
              <a:rPr lang="en-US" dirty="0">
                <a:latin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</a:rPr>
              <a:t>    </a:t>
            </a:r>
            <a:r>
              <a:rPr lang="en-US" dirty="0" smtClean="0">
                <a:latin typeface="arial" panose="020B0604020202020204" pitchFamily="34" charset="0"/>
              </a:rPr>
              <a:t>...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    let (ul9, dl9, c9) = client hub ul8 dl8 </a:t>
            </a:r>
            <a:r>
              <a:rPr lang="en-US" dirty="0" smtClean="0">
                <a:latin typeface="arial" panose="020B0604020202020204" pitchFamily="34" charset="0"/>
              </a:rPr>
              <a:t>in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    let (_, _, s) = server hub ul9 dl9 in</a:t>
            </a:r>
          </a:p>
          <a:p>
            <a:r>
              <a:rPr lang="en-US" dirty="0">
                <a:latin typeface="arial" panose="020B0604020202020204" pitchFamily="34" charset="0"/>
              </a:rPr>
              <a:t>    (c0, c1, ..., c9, 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75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Ontology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52" y="1402768"/>
            <a:ext cx="8229600" cy="4516768"/>
          </a:xfrm>
        </p:spPr>
        <p:txBody>
          <a:bodyPr/>
          <a:lstStyle/>
          <a:p>
            <a:r>
              <a:rPr lang="en-US" sz="2000" dirty="0" smtClean="0"/>
              <a:t>What are we modeling now  (basic concepts and relations that must be modeled):</a:t>
            </a:r>
          </a:p>
          <a:p>
            <a:pPr lvl="1"/>
            <a:r>
              <a:rPr lang="en-US" sz="1800" dirty="0" smtClean="0"/>
              <a:t>Basics/Core</a:t>
            </a:r>
          </a:p>
          <a:p>
            <a:pPr lvl="2"/>
            <a:r>
              <a:rPr lang="en-US" sz="1600" dirty="0" smtClean="0"/>
              <a:t>Application (Product), Component, </a:t>
            </a:r>
            <a:r>
              <a:rPr lang="en-US" sz="1600" dirty="0" err="1" smtClean="0"/>
              <a:t>ProductArchitecture</a:t>
            </a:r>
            <a:r>
              <a:rPr lang="en-US" sz="1600" dirty="0" smtClean="0"/>
              <a:t>, Classes, Functions</a:t>
            </a:r>
          </a:p>
          <a:p>
            <a:pPr lvl="2"/>
            <a:r>
              <a:rPr lang="en-US" sz="1600" dirty="0" smtClean="0"/>
              <a:t>Additional concepts related to Java and Bytecode</a:t>
            </a:r>
          </a:p>
          <a:p>
            <a:pPr lvl="1"/>
            <a:r>
              <a:rPr lang="en-US" sz="1800" dirty="0" smtClean="0"/>
              <a:t>SA Domain specifics</a:t>
            </a:r>
          </a:p>
          <a:p>
            <a:pPr lvl="2"/>
            <a:r>
              <a:rPr lang="en-US" sz="1600" dirty="0" smtClean="0"/>
              <a:t>Image, Location, </a:t>
            </a:r>
            <a:r>
              <a:rPr lang="en-US" sz="1600" dirty="0" err="1" smtClean="0"/>
              <a:t>LocationProvider</a:t>
            </a:r>
            <a:r>
              <a:rPr lang="en-US" sz="1600" dirty="0" smtClean="0"/>
              <a:t>, </a:t>
            </a:r>
            <a:r>
              <a:rPr lang="en-US" sz="1600" dirty="0" err="1" smtClean="0"/>
              <a:t>ImageProvider</a:t>
            </a:r>
            <a:r>
              <a:rPr lang="en-US" sz="1600" dirty="0" smtClean="0"/>
              <a:t>, </a:t>
            </a:r>
            <a:r>
              <a:rPr lang="en-US" sz="1600" dirty="0" err="1" smtClean="0"/>
              <a:t>LocationConsumer</a:t>
            </a:r>
            <a:r>
              <a:rPr lang="en-US" sz="1600" dirty="0" smtClean="0"/>
              <a:t>, </a:t>
            </a:r>
            <a:r>
              <a:rPr lang="en-US" sz="1600" dirty="0" err="1" smtClean="0"/>
              <a:t>ImageConsumer</a:t>
            </a:r>
            <a:endParaRPr lang="en-US" sz="1600" dirty="0" smtClean="0"/>
          </a:p>
          <a:p>
            <a:pPr lvl="1"/>
            <a:r>
              <a:rPr lang="en-US" sz="1800" dirty="0" smtClean="0"/>
              <a:t>Ecosystem</a:t>
            </a:r>
          </a:p>
          <a:p>
            <a:pPr lvl="2"/>
            <a:r>
              <a:rPr lang="en-US" sz="1600" dirty="0" smtClean="0"/>
              <a:t>Service, Library, Host, Network, CPU, Memory, </a:t>
            </a:r>
            <a:r>
              <a:rPr lang="en-US" sz="1600" dirty="0" err="1" smtClean="0"/>
              <a:t>GPSSignal</a:t>
            </a:r>
            <a:endParaRPr lang="en-US" sz="1600" dirty="0"/>
          </a:p>
          <a:p>
            <a:pPr lvl="1"/>
            <a:r>
              <a:rPr lang="en-US" sz="1800" dirty="0" smtClean="0"/>
              <a:t>Mission </a:t>
            </a:r>
          </a:p>
          <a:p>
            <a:pPr lvl="2"/>
            <a:r>
              <a:rPr lang="en-US" sz="1600" dirty="0" err="1" smtClean="0"/>
              <a:t>SADataSize</a:t>
            </a:r>
            <a:r>
              <a:rPr lang="en-US" sz="1600" dirty="0" smtClean="0"/>
              <a:t>, </a:t>
            </a:r>
            <a:r>
              <a:rPr lang="en-US" sz="1600" dirty="0" err="1" smtClean="0"/>
              <a:t>NumClients</a:t>
            </a:r>
            <a:r>
              <a:rPr lang="en-US" sz="1600" dirty="0" smtClean="0"/>
              <a:t>, </a:t>
            </a:r>
            <a:r>
              <a:rPr lang="en-US" sz="1600" dirty="0" err="1" smtClean="0"/>
              <a:t>ReportingFreq</a:t>
            </a:r>
            <a:endParaRPr lang="en-US" sz="1600" dirty="0"/>
          </a:p>
          <a:p>
            <a:pPr lvl="1"/>
            <a:r>
              <a:rPr lang="en-US" sz="1800" dirty="0" smtClean="0"/>
              <a:t>Immortals specific</a:t>
            </a:r>
          </a:p>
          <a:p>
            <a:pPr lvl="2"/>
            <a:r>
              <a:rPr lang="en-US" sz="1600" dirty="0" smtClean="0"/>
              <a:t>DFU, DFUID, </a:t>
            </a:r>
            <a:r>
              <a:rPr lang="en-US" sz="1600" dirty="0" err="1" smtClean="0"/>
              <a:t>SemanticSpec</a:t>
            </a:r>
            <a:r>
              <a:rPr lang="en-US" sz="1600" dirty="0" smtClean="0"/>
              <a:t>, </a:t>
            </a:r>
            <a:r>
              <a:rPr lang="en-US" sz="1600" dirty="0" err="1" smtClean="0"/>
              <a:t>ResourceType</a:t>
            </a:r>
            <a:r>
              <a:rPr lang="en-US" sz="1600" dirty="0" smtClean="0"/>
              <a:t> (consumed as well as provided), </a:t>
            </a:r>
            <a:r>
              <a:rPr lang="en-US" sz="1600" dirty="0" err="1" smtClean="0"/>
              <a:t>ControlPoint</a:t>
            </a:r>
            <a:endParaRPr lang="en-US" sz="1600" dirty="0" smtClean="0"/>
          </a:p>
          <a:p>
            <a:pPr lvl="2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7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BN-RTN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BBN-RTN-Template</Template>
  <TotalTime>41924</TotalTime>
  <Words>1499</Words>
  <Application>Microsoft Office PowerPoint</Application>
  <PresentationFormat>On-screen Show (4:3)</PresentationFormat>
  <Paragraphs>287</Paragraphs>
  <Slides>18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  <vt:variant>
        <vt:lpstr>Custom Shows</vt:lpstr>
      </vt:variant>
      <vt:variant>
        <vt:i4>2</vt:i4>
      </vt:variant>
    </vt:vector>
  </HeadingPairs>
  <TitlesOfParts>
    <vt:vector size="28" baseType="lpstr">
      <vt:lpstr>ＭＳ Ｐゴシック</vt:lpstr>
      <vt:lpstr>Arial</vt:lpstr>
      <vt:lpstr>Arial</vt:lpstr>
      <vt:lpstr>Arial Narrow</vt:lpstr>
      <vt:lpstr>arial, helvetica, sans-serif</vt:lpstr>
      <vt:lpstr>Calibri</vt:lpstr>
      <vt:lpstr>Wingdings</vt:lpstr>
      <vt:lpstr>BBN-RTN-Template</vt:lpstr>
      <vt:lpstr>Background</vt:lpstr>
      <vt:lpstr>Component, DFU, Models – Part 1</vt:lpstr>
      <vt:lpstr>PowerPoint Presentation</vt:lpstr>
      <vt:lpstr>Component, DFU, Models – Part 2</vt:lpstr>
      <vt:lpstr>PowerPoint Presentation</vt:lpstr>
      <vt:lpstr>Resource Specification DSL </vt:lpstr>
      <vt:lpstr>DSL Example (Part  1)</vt:lpstr>
      <vt:lpstr>DSL Example (Part 2) </vt:lpstr>
      <vt:lpstr>Ontology </vt:lpstr>
      <vt:lpstr>PowerPoint Presentation</vt:lpstr>
      <vt:lpstr>Program Analysis </vt:lpstr>
      <vt:lpstr>Annotations from Data flow and Inter-Component Communication</vt:lpstr>
      <vt:lpstr>Build System (DAS) (1) </vt:lpstr>
      <vt:lpstr>Specifying the Target Environment and Mission Requirement</vt:lpstr>
      <vt:lpstr>Build System (DAS) (2)  Workflow</vt:lpstr>
      <vt:lpstr>Example Queries (1)</vt:lpstr>
      <vt:lpstr>Example Queries (2)</vt:lpstr>
      <vt:lpstr>CPs </vt:lpstr>
      <vt:lpstr>Custom Show 1</vt:lpstr>
      <vt:lpstr>Custom Show 2</vt:lpstr>
    </vt:vector>
  </TitlesOfParts>
  <Company>BBN Technologies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>A3</dc:subject>
  <dc:creator>Partha Pal</dc:creator>
  <cp:lastModifiedBy>ppal</cp:lastModifiedBy>
  <cp:revision>2273</cp:revision>
  <cp:lastPrinted>2015-11-30T19:39:18Z</cp:lastPrinted>
  <dcterms:created xsi:type="dcterms:W3CDTF">2010-07-09T13:55:20Z</dcterms:created>
  <dcterms:modified xsi:type="dcterms:W3CDTF">2016-03-02T14:33:16Z</dcterms:modified>
</cp:coreProperties>
</file>